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7" r:id="rId5"/>
    <p:sldId id="260" r:id="rId6"/>
    <p:sldId id="259" r:id="rId7"/>
    <p:sldId id="258" r:id="rId8"/>
    <p:sldId id="261" r:id="rId9"/>
    <p:sldId id="262" r:id="rId10"/>
    <p:sldId id="264" r:id="rId11"/>
    <p:sldId id="275" r:id="rId12"/>
    <p:sldId id="276" r:id="rId13"/>
    <p:sldId id="267" r:id="rId14"/>
    <p:sldId id="277"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88"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F3445BDE-1EAD-48DD-80BE-7939A781C3B5}" type="datetimeFigureOut">
              <a:rPr lang="es-CO" smtClean="0"/>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fecha 3"/>
          <p:cNvSpPr>
            <a:spLocks noGrp="1"/>
          </p:cNvSpPr>
          <p:nvPr>
            <p:ph type="dt" sz="half" idx="10"/>
          </p:nvPr>
        </p:nvSpPr>
        <p:spPr/>
        <p:txBody>
          <a:bodyPr/>
          <a:lstStyle/>
          <a:p>
            <a:fld id="{F3445BDE-1EAD-48DD-80BE-7939A781C3B5}" type="datetimeFigureOut">
              <a:rPr lang="es-CO" smtClean="0"/>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fecha 3"/>
          <p:cNvSpPr>
            <a:spLocks noGrp="1"/>
          </p:cNvSpPr>
          <p:nvPr>
            <p:ph type="dt" sz="half" idx="10"/>
          </p:nvPr>
        </p:nvSpPr>
        <p:spPr/>
        <p:txBody>
          <a:bodyPr/>
          <a:lstStyle/>
          <a:p>
            <a:fld id="{F3445BDE-1EAD-48DD-80BE-7939A781C3B5}" type="datetimeFigureOut">
              <a:rPr lang="es-CO" smtClean="0"/>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F3445BDE-1EAD-48DD-80BE-7939A781C3B5}" type="datetimeFigureOut">
              <a:rPr lang="es-CO" smtClean="0"/>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hasCustomPrompt="1"/>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fecha 3"/>
          <p:cNvSpPr>
            <a:spLocks noGrp="1"/>
          </p:cNvSpPr>
          <p:nvPr>
            <p:ph type="dt" sz="half" idx="10"/>
          </p:nvPr>
        </p:nvSpPr>
        <p:spPr/>
        <p:txBody>
          <a:bodyPr/>
          <a:lstStyle/>
          <a:p>
            <a:fld id="{F3445BDE-1EAD-48DD-80BE-7939A781C3B5}" type="datetimeFigureOut">
              <a:rPr lang="es-CO" smtClean="0"/>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endParaRPr lang="es-ES"/>
          </a:p>
        </p:txBody>
      </p:sp>
      <p:sp>
        <p:nvSpPr>
          <p:cNvPr id="4" name="Marcador de fecha 3"/>
          <p:cNvSpPr>
            <a:spLocks noGrp="1"/>
          </p:cNvSpPr>
          <p:nvPr>
            <p:ph type="dt" sz="half" idx="10"/>
          </p:nvPr>
        </p:nvSpPr>
        <p:spPr/>
        <p:txBody>
          <a:bodyPr/>
          <a:lstStyle/>
          <a:p>
            <a:fld id="{F3445BDE-1EAD-48DD-80BE-7939A781C3B5}" type="datetimeFigureOut">
              <a:rPr lang="es-CO" smtClean="0"/>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5" name="Marcador de fecha 4"/>
          <p:cNvSpPr>
            <a:spLocks noGrp="1"/>
          </p:cNvSpPr>
          <p:nvPr>
            <p:ph type="dt" sz="half" idx="10"/>
          </p:nvPr>
        </p:nvSpPr>
        <p:spPr/>
        <p:txBody>
          <a:bodyPr/>
          <a:lstStyle/>
          <a:p>
            <a:fld id="{F3445BDE-1EAD-48DD-80BE-7939A781C3B5}" type="datetimeFigureOut">
              <a:rPr lang="es-CO" smtClean="0"/>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7" name="Marcador de fecha 6"/>
          <p:cNvSpPr>
            <a:spLocks noGrp="1"/>
          </p:cNvSpPr>
          <p:nvPr>
            <p:ph type="dt" sz="half" idx="10"/>
          </p:nvPr>
        </p:nvSpPr>
        <p:spPr/>
        <p:txBody>
          <a:bodyPr/>
          <a:lstStyle/>
          <a:p>
            <a:fld id="{F3445BDE-1EAD-48DD-80BE-7939A781C3B5}" type="datetimeFigureOut">
              <a:rPr lang="es-CO" smtClean="0"/>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F3445BDE-1EAD-48DD-80BE-7939A781C3B5}" type="datetimeFigureOut">
              <a:rPr lang="es-CO" smtClean="0"/>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3445BDE-1EAD-48DD-80BE-7939A781C3B5}" type="datetimeFigureOut">
              <a:rPr lang="es-CO" smtClean="0"/>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F3445BDE-1EAD-48DD-80BE-7939A781C3B5}" type="datetimeFigureOut">
              <a:rPr lang="es-CO" smtClean="0"/>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hasCustomPrompt="1"/>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fecha 3"/>
          <p:cNvSpPr>
            <a:spLocks noGrp="1"/>
          </p:cNvSpPr>
          <p:nvPr>
            <p:ph type="dt" sz="half" idx="10"/>
          </p:nvPr>
        </p:nvSpPr>
        <p:spPr/>
        <p:txBody>
          <a:bodyPr/>
          <a:lstStyle/>
          <a:p>
            <a:fld id="{F3445BDE-1EAD-48DD-80BE-7939A781C3B5}" type="datetimeFigureOut">
              <a:rPr lang="es-CO" smtClean="0"/>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F3445BDE-1EAD-48DD-80BE-7939A781C3B5}" type="datetimeFigureOut">
              <a:rPr lang="es-CO" smtClean="0"/>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fecha 3"/>
          <p:cNvSpPr>
            <a:spLocks noGrp="1"/>
          </p:cNvSpPr>
          <p:nvPr>
            <p:ph type="dt" sz="half" idx="10"/>
          </p:nvPr>
        </p:nvSpPr>
        <p:spPr/>
        <p:txBody>
          <a:bodyPr/>
          <a:lstStyle/>
          <a:p>
            <a:fld id="{F3445BDE-1EAD-48DD-80BE-7939A781C3B5}" type="datetimeFigureOut">
              <a:rPr lang="es-CO" smtClean="0"/>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fecha 3"/>
          <p:cNvSpPr>
            <a:spLocks noGrp="1"/>
          </p:cNvSpPr>
          <p:nvPr>
            <p:ph type="dt" sz="half" idx="10"/>
          </p:nvPr>
        </p:nvSpPr>
        <p:spPr/>
        <p:txBody>
          <a:bodyPr/>
          <a:lstStyle/>
          <a:p>
            <a:fld id="{F3445BDE-1EAD-48DD-80BE-7939A781C3B5}" type="datetimeFigureOut">
              <a:rPr lang="es-CO" smtClean="0"/>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endParaRPr lang="es-ES"/>
          </a:p>
        </p:txBody>
      </p:sp>
      <p:sp>
        <p:nvSpPr>
          <p:cNvPr id="4" name="Marcador de fecha 3"/>
          <p:cNvSpPr>
            <a:spLocks noGrp="1"/>
          </p:cNvSpPr>
          <p:nvPr>
            <p:ph type="dt" sz="half" idx="10"/>
          </p:nvPr>
        </p:nvSpPr>
        <p:spPr/>
        <p:txBody>
          <a:bodyPr/>
          <a:lstStyle/>
          <a:p>
            <a:fld id="{F3445BDE-1EAD-48DD-80BE-7939A781C3B5}" type="datetimeFigureOut">
              <a:rPr lang="es-CO" smtClean="0"/>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5" name="Marcador de fecha 4"/>
          <p:cNvSpPr>
            <a:spLocks noGrp="1"/>
          </p:cNvSpPr>
          <p:nvPr>
            <p:ph type="dt" sz="half" idx="10"/>
          </p:nvPr>
        </p:nvSpPr>
        <p:spPr/>
        <p:txBody>
          <a:bodyPr/>
          <a:lstStyle/>
          <a:p>
            <a:fld id="{F3445BDE-1EAD-48DD-80BE-7939A781C3B5}" type="datetimeFigureOut">
              <a:rPr lang="es-CO" smtClean="0"/>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7" name="Marcador de fecha 6"/>
          <p:cNvSpPr>
            <a:spLocks noGrp="1"/>
          </p:cNvSpPr>
          <p:nvPr>
            <p:ph type="dt" sz="half" idx="10"/>
          </p:nvPr>
        </p:nvSpPr>
        <p:spPr/>
        <p:txBody>
          <a:bodyPr/>
          <a:lstStyle/>
          <a:p>
            <a:fld id="{F3445BDE-1EAD-48DD-80BE-7939A781C3B5}" type="datetimeFigureOut">
              <a:rPr lang="es-CO" smtClean="0"/>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F3445BDE-1EAD-48DD-80BE-7939A781C3B5}" type="datetimeFigureOut">
              <a:rPr lang="es-CO" smtClean="0"/>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3445BDE-1EAD-48DD-80BE-7939A781C3B5}" type="datetimeFigureOut">
              <a:rPr lang="es-CO" smtClean="0"/>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F3445BDE-1EAD-48DD-80BE-7939A781C3B5}" type="datetimeFigureOut">
              <a:rPr lang="es-CO" smtClean="0"/>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F3445BDE-1EAD-48DD-80BE-7939A781C3B5}" type="datetimeFigureOut">
              <a:rPr lang="es-CO" smtClean="0"/>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DACAAA6-425B-4343-AFF1-BBE586640889}" type="slidenum">
              <a:rPr lang="es-CO" smtClean="0"/>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45BDE-1EAD-48DD-80BE-7939A781C3B5}" type="datetimeFigureOut">
              <a:rPr lang="es-CO" smtClean="0"/>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CAAA6-425B-4343-AFF1-BBE586640889}" type="slidenum">
              <a:rPr lang="es-CO" smtClean="0"/>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45BDE-1EAD-48DD-80BE-7939A781C3B5}" type="datetimeFigureOut">
              <a:rPr lang="es-CO" smtClean="0"/>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CAAA6-425B-4343-AFF1-BBE586640889}" type="slidenum">
              <a:rPr lang="es-CO" smtClean="0"/>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2.jpe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4.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17747"/>
            <a:ext cx="9144000" cy="2301631"/>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s-ES" sz="4800" dirty="0">
                <a:latin typeface="Eras Bold ITC" panose="020B0907030504020204" pitchFamily="34" charset="0"/>
              </a:rPr>
              <a:t>PROPIEDADES ORGANOLEPTICAS DE ACEITES Y GRASAS</a:t>
            </a:r>
            <a:endParaRPr lang="es-CO" sz="4800" dirty="0">
              <a:latin typeface="Eras Bold ITC" panose="020B0907030504020204" pitchFamily="34" charset="0"/>
            </a:endParaRPr>
          </a:p>
        </p:txBody>
      </p:sp>
      <p:sp>
        <p:nvSpPr>
          <p:cNvPr id="3" name="Subtítulo 2"/>
          <p:cNvSpPr>
            <a:spLocks noGrp="1"/>
          </p:cNvSpPr>
          <p:nvPr>
            <p:ph type="subTitle" idx="1"/>
          </p:nvPr>
        </p:nvSpPr>
        <p:spPr>
          <a:xfrm>
            <a:off x="8206154" y="5342914"/>
            <a:ext cx="2461846" cy="140957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algn="l"/>
            <a:r>
              <a:rPr lang="es-ES" sz="1600" dirty="0">
                <a:latin typeface="Avenir Next LT Pro Light" panose="020B0304020202020204" pitchFamily="34" charset="0"/>
              </a:rPr>
              <a:t>GRUPO No. 6 </a:t>
            </a:r>
            <a:br>
              <a:rPr lang="es-ES" sz="1600" dirty="0">
                <a:latin typeface="Avenir Next LT Pro Light" panose="020B0304020202020204" pitchFamily="34" charset="0"/>
              </a:rPr>
            </a:br>
            <a:br>
              <a:rPr lang="es-ES" sz="1600" dirty="0">
                <a:latin typeface="Avenir Next LT Pro Light" panose="020B0304020202020204" pitchFamily="34" charset="0"/>
              </a:rPr>
            </a:br>
            <a:r>
              <a:rPr lang="es-ES" sz="1600" dirty="0">
                <a:latin typeface="Avenir Next LT Pro Light" panose="020B0304020202020204" pitchFamily="34" charset="0"/>
              </a:rPr>
              <a:t>Laura Camila Vargas B.</a:t>
            </a:r>
            <a:endParaRPr lang="es-ES" sz="1600" dirty="0">
              <a:latin typeface="Avenir Next LT Pro Light" panose="020B0304020202020204" pitchFamily="34" charset="0"/>
            </a:endParaRPr>
          </a:p>
          <a:p>
            <a:pPr algn="l"/>
            <a:r>
              <a:rPr lang="es-ES" sz="1600" dirty="0">
                <a:latin typeface="Avenir Next LT Pro Light" panose="020B0304020202020204" pitchFamily="34" charset="0"/>
              </a:rPr>
              <a:t>María Galeano</a:t>
            </a:r>
            <a:br>
              <a:rPr lang="es-ES" sz="1600" dirty="0">
                <a:latin typeface="Avenir Next LT Pro Light" panose="020B0304020202020204" pitchFamily="34" charset="0"/>
              </a:rPr>
            </a:br>
            <a:r>
              <a:rPr lang="es-ES" sz="1600" dirty="0">
                <a:latin typeface="Avenir Next LT Pro Light" panose="020B0304020202020204" pitchFamily="34" charset="0"/>
              </a:rPr>
              <a:t>Santiago Maldonado </a:t>
            </a:r>
            <a:br>
              <a:rPr lang="es-ES" sz="1600" dirty="0">
                <a:latin typeface="Avenir Next LT Pro Light" panose="020B0304020202020204" pitchFamily="34" charset="0"/>
              </a:rPr>
            </a:br>
            <a:r>
              <a:rPr lang="es-ES" sz="1600" dirty="0">
                <a:latin typeface="Avenir Next LT Pro Light" panose="020B0304020202020204" pitchFamily="34" charset="0"/>
              </a:rPr>
              <a:t>Natalie Sarmiento</a:t>
            </a:r>
            <a:endParaRPr lang="es-CO" sz="1600" dirty="0">
              <a:latin typeface="Avenir Next LT Pro Light" panose="020B03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CuadroTexto 1"/>
          <p:cNvSpPr txBox="1"/>
          <p:nvPr/>
        </p:nvSpPr>
        <p:spPr>
          <a:xfrm>
            <a:off x="7407966" y="779935"/>
            <a:ext cx="3803375" cy="6369685"/>
          </a:xfrm>
          <a:prstGeom prst="rect">
            <a:avLst/>
          </a:prstGeom>
          <a:noFill/>
        </p:spPr>
        <p:txBody>
          <a:bodyPr wrap="square" rtlCol="0">
            <a:spAutoFit/>
          </a:bodyPr>
          <a:lstStyle/>
          <a:p>
            <a:r>
              <a:rPr lang="es-ES" sz="2400" b="1" dirty="0">
                <a:effectLst>
                  <a:outerShdw blurRad="38100" dist="38100" dir="2700000" algn="tl">
                    <a:srgbClr val="000000">
                      <a:alpha val="43137"/>
                    </a:srgbClr>
                  </a:outerShdw>
                </a:effectLst>
                <a:latin typeface="Bradley Hand ITC" panose="03070402050302030203" pitchFamily="66" charset="0"/>
              </a:rPr>
              <a:t>VEGETAL:</a:t>
            </a:r>
            <a:endParaRPr lang="es-ES" sz="2400" b="1" dirty="0">
              <a:effectLst>
                <a:outerShdw blurRad="38100" dist="38100" dir="2700000" algn="tl">
                  <a:srgbClr val="000000">
                    <a:alpha val="43137"/>
                  </a:srgbClr>
                </a:outerShdw>
              </a:effectLst>
              <a:latin typeface="Bradley Hand ITC" panose="03070402050302030203" pitchFamily="66" charset="0"/>
            </a:endParaRPr>
          </a:p>
          <a:p>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sz="2400" b="1" dirty="0">
                <a:effectLst>
                  <a:outerShdw blurRad="38100" dist="38100" dir="2700000" algn="tl">
                    <a:srgbClr val="000000">
                      <a:alpha val="43137"/>
                    </a:srgbClr>
                  </a:outerShdw>
                </a:effectLst>
                <a:latin typeface="Bradley Hand ITC" panose="03070402050302030203" pitchFamily="66" charset="0"/>
              </a:rPr>
              <a:t>AGUACATE</a:t>
            </a:r>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sz="2400" b="1" dirty="0">
                <a:effectLst>
                  <a:outerShdw blurRad="38100" dist="38100" dir="2700000" algn="tl">
                    <a:srgbClr val="000000">
                      <a:alpha val="43137"/>
                    </a:srgbClr>
                  </a:outerShdw>
                </a:effectLst>
                <a:latin typeface="Bradley Hand ITC" panose="03070402050302030203" pitchFamily="66" charset="0"/>
              </a:rPr>
              <a:t>AJONJOLI</a:t>
            </a:r>
            <a:endParaRPr lang="es-MX" alt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sz="2400" b="1" dirty="0">
                <a:effectLst>
                  <a:outerShdw blurRad="38100" dist="38100" dir="2700000" algn="tl">
                    <a:srgbClr val="000000">
                      <a:alpha val="43137"/>
                    </a:srgbClr>
                  </a:outerShdw>
                </a:effectLst>
                <a:latin typeface="Bradley Hand ITC" panose="03070402050302030203" pitchFamily="66" charset="0"/>
              </a:rPr>
              <a:t>ACEITE OLIVA</a:t>
            </a:r>
            <a:endParaRPr lang="es-MX" alt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sz="2400" b="1" dirty="0">
                <a:effectLst>
                  <a:outerShdw blurRad="38100" dist="38100" dir="2700000" algn="tl">
                    <a:srgbClr val="000000">
                      <a:alpha val="43137"/>
                    </a:srgbClr>
                  </a:outerShdw>
                </a:effectLst>
                <a:latin typeface="Bradley Hand ITC" panose="03070402050302030203" pitchFamily="66" charset="0"/>
              </a:rPr>
              <a:t>SOYA</a:t>
            </a:r>
            <a:endParaRPr lang="es-MX" alt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sz="2400" b="1" dirty="0">
                <a:effectLst>
                  <a:outerShdw blurRad="38100" dist="38100" dir="2700000" algn="tl">
                    <a:srgbClr val="000000">
                      <a:alpha val="43137"/>
                    </a:srgbClr>
                  </a:outerShdw>
                </a:effectLst>
                <a:latin typeface="Bradley Hand ITC" panose="03070402050302030203" pitchFamily="66" charset="0"/>
              </a:rPr>
              <a:t>ACEITUNA</a:t>
            </a:r>
            <a:endParaRPr lang="es-ES" sz="2400" b="1" dirty="0">
              <a:effectLst>
                <a:outerShdw blurRad="38100" dist="38100" dir="2700000" algn="tl">
                  <a:srgbClr val="000000">
                    <a:alpha val="43137"/>
                  </a:srgbClr>
                </a:outerShdw>
              </a:effectLst>
              <a:latin typeface="Bradley Hand ITC" panose="03070402050302030203" pitchFamily="66" charset="0"/>
            </a:endParaRPr>
          </a:p>
          <a:p>
            <a:endParaRPr lang="es-ES" sz="2400" b="1" dirty="0">
              <a:effectLst>
                <a:outerShdw blurRad="38100" dist="38100" dir="2700000" algn="tl">
                  <a:srgbClr val="000000">
                    <a:alpha val="43137"/>
                  </a:srgbClr>
                </a:outerShdw>
              </a:effectLst>
              <a:latin typeface="Bradley Hand ITC" panose="03070402050302030203" pitchFamily="66" charset="0"/>
            </a:endParaRPr>
          </a:p>
          <a:p>
            <a:r>
              <a:rPr lang="es-ES" sz="2400" b="1" dirty="0">
                <a:effectLst>
                  <a:outerShdw blurRad="38100" dist="38100" dir="2700000" algn="tl">
                    <a:srgbClr val="000000">
                      <a:alpha val="43137"/>
                    </a:srgbClr>
                  </a:outerShdw>
                </a:effectLst>
                <a:latin typeface="Bradley Hand ITC" panose="03070402050302030203" pitchFamily="66" charset="0"/>
              </a:rPr>
              <a:t>ANIMAL </a:t>
            </a:r>
            <a:endParaRPr lang="es-ES" sz="2400" b="1" dirty="0">
              <a:effectLst>
                <a:outerShdw blurRad="38100" dist="38100" dir="2700000" algn="tl">
                  <a:srgbClr val="000000">
                    <a:alpha val="43137"/>
                  </a:srgbClr>
                </a:outerShdw>
              </a:effectLst>
              <a:latin typeface="Bradley Hand ITC" panose="03070402050302030203" pitchFamily="66" charset="0"/>
            </a:endParaRPr>
          </a:p>
          <a:p>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sz="2400" b="1" dirty="0">
                <a:effectLst>
                  <a:outerShdw blurRad="38100" dist="38100" dir="2700000" algn="tl">
                    <a:srgbClr val="000000">
                      <a:alpha val="43137"/>
                    </a:srgbClr>
                  </a:outerShdw>
                </a:effectLst>
                <a:latin typeface="Bradley Hand ITC" panose="03070402050302030203" pitchFamily="66" charset="0"/>
              </a:rPr>
              <a:t>PESCADO</a:t>
            </a:r>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sz="2400" b="1" dirty="0">
                <a:effectLst>
                  <a:outerShdw blurRad="38100" dist="38100" dir="2700000" algn="tl">
                    <a:srgbClr val="000000">
                      <a:alpha val="43137"/>
                    </a:srgbClr>
                  </a:outerShdw>
                </a:effectLst>
                <a:latin typeface="Bradley Hand ITC" panose="03070402050302030203" pitchFamily="66" charset="0"/>
              </a:rPr>
              <a:t>CERDOS</a:t>
            </a:r>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sz="2400" b="1" dirty="0">
                <a:effectLst>
                  <a:outerShdw blurRad="38100" dist="38100" dir="2700000" algn="tl">
                    <a:srgbClr val="000000">
                      <a:alpha val="43137"/>
                    </a:srgbClr>
                  </a:outerShdw>
                </a:effectLst>
                <a:latin typeface="Bradley Hand ITC" panose="03070402050302030203" pitchFamily="66" charset="0"/>
              </a:rPr>
              <a:t>RES</a:t>
            </a:r>
            <a:endParaRPr lang="es-MX" alt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sz="2400" b="1" dirty="0">
                <a:effectLst>
                  <a:outerShdw blurRad="38100" dist="38100" dir="2700000" algn="tl">
                    <a:srgbClr val="000000">
                      <a:alpha val="43137"/>
                    </a:srgbClr>
                  </a:outerShdw>
                </a:effectLst>
                <a:latin typeface="Bradley Hand ITC" panose="03070402050302030203" pitchFamily="66" charset="0"/>
              </a:rPr>
              <a:t>POLLO</a:t>
            </a:r>
            <a:endParaRPr lang="es-MX" alt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sz="2400" b="1" dirty="0">
                <a:effectLst>
                  <a:outerShdw blurRad="38100" dist="38100" dir="2700000" algn="tl">
                    <a:srgbClr val="000000">
                      <a:alpha val="43137"/>
                    </a:srgbClr>
                  </a:outerShdw>
                </a:effectLst>
                <a:latin typeface="Bradley Hand ITC" panose="03070402050302030203" pitchFamily="66" charset="0"/>
              </a:rPr>
              <a:t>TERNERA</a:t>
            </a:r>
            <a:r>
              <a:rPr lang="es-ES" sz="2400" b="1" dirty="0">
                <a:effectLst>
                  <a:outerShdw blurRad="38100" dist="38100" dir="2700000" algn="tl">
                    <a:srgbClr val="000000">
                      <a:alpha val="43137"/>
                    </a:srgbClr>
                  </a:outerShdw>
                </a:effectLst>
                <a:latin typeface="Bradley Hand ITC" panose="03070402050302030203" pitchFamily="66" charset="0"/>
              </a:rPr>
              <a:t> </a:t>
            </a:r>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endParaRPr lang="es-CO" sz="2400" b="1" dirty="0">
              <a:effectLst>
                <a:outerShdw blurRad="38100" dist="38100" dir="2700000" algn="tl">
                  <a:srgbClr val="000000">
                    <a:alpha val="43137"/>
                  </a:srgbClr>
                </a:outerShdw>
              </a:effectLst>
              <a:latin typeface="Bradley Hand ITC" panose="03070402050302030203" pitchFamily="66" charset="0"/>
            </a:endParaRPr>
          </a:p>
        </p:txBody>
      </p:sp>
      <p:sp>
        <p:nvSpPr>
          <p:cNvPr id="3" name="CuadroTexto 2"/>
          <p:cNvSpPr txBox="1"/>
          <p:nvPr/>
        </p:nvSpPr>
        <p:spPr>
          <a:xfrm rot="21028930">
            <a:off x="1569595" y="658006"/>
            <a:ext cx="4480909" cy="923330"/>
          </a:xfrm>
          <a:prstGeom prst="rect">
            <a:avLst/>
          </a:prstGeom>
          <a:noFill/>
        </p:spPr>
        <p:txBody>
          <a:bodyPr wrap="square" rtlCol="0">
            <a:spAutoFit/>
          </a:bodyPr>
          <a:lstStyle/>
          <a:p>
            <a:r>
              <a:rPr lang="es-ES" sz="5400" dirty="0">
                <a:latin typeface="Eras Bold ITC" panose="020B0907030504020204" pitchFamily="34" charset="0"/>
              </a:rPr>
              <a:t>F U E N T E S</a:t>
            </a:r>
            <a:endParaRPr lang="es-CO" sz="5400" dirty="0">
              <a:latin typeface="Eras Bold ITC" panose="020B0907030504020204" pitchFamily="34" charset="0"/>
            </a:endParaRPr>
          </a:p>
        </p:txBody>
      </p:sp>
      <p:pic>
        <p:nvPicPr>
          <p:cNvPr id="100" name="Content Placeholder 99"/>
          <p:cNvPicPr/>
          <p:nvPr>
            <p:ph sz="half" idx="1"/>
          </p:nvPr>
        </p:nvPicPr>
        <p:blipFill>
          <a:blip r:embed="rId2"/>
          <a:stretch>
            <a:fillRect/>
          </a:stretch>
        </p:blipFill>
        <p:spPr>
          <a:xfrm>
            <a:off x="1930400" y="1825625"/>
            <a:ext cx="4089400" cy="33623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p>
            <a:pPr algn="ctr"/>
            <a:r>
              <a:rPr lang="es-MX" altLang="es-ES" dirty="0">
                <a:latin typeface="Eras Bold ITC" panose="020B0907030504020204" pitchFamily="34" charset="0"/>
                <a:sym typeface="+mn-ea"/>
              </a:rPr>
              <a:t>GRASAS SATURADAS</a:t>
            </a:r>
            <a:endParaRPr lang="es-MX" altLang="es-ES" dirty="0">
              <a:latin typeface="Eras Bold ITC" panose="020B0907030504020204" pitchFamily="34" charset="0"/>
              <a:sym typeface="+mn-ea"/>
            </a:endParaRPr>
          </a:p>
        </p:txBody>
      </p:sp>
      <p:pic>
        <p:nvPicPr>
          <p:cNvPr id="103" name="Content Placeholder 102"/>
          <p:cNvPicPr>
            <a:picLocks noChangeAspect="1"/>
          </p:cNvPicPr>
          <p:nvPr>
            <p:ph idx="1"/>
          </p:nvPr>
        </p:nvPicPr>
        <p:blipFill>
          <a:blip r:embed="rId2"/>
          <a:stretch>
            <a:fillRect/>
          </a:stretch>
        </p:blipFill>
        <p:spPr>
          <a:xfrm>
            <a:off x="2653665" y="1385570"/>
            <a:ext cx="6884670" cy="386842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p>
            <a:pPr algn="ctr"/>
            <a:r>
              <a:rPr lang="es-MX" altLang="es-ES" dirty="0">
                <a:latin typeface="Eras Bold ITC" panose="020B0907030504020204" pitchFamily="34" charset="0"/>
                <a:sym typeface="+mn-ea"/>
              </a:rPr>
              <a:t>GRASAS INSATURADAS</a:t>
            </a:r>
            <a:endParaRPr lang="es-MX" altLang="es-ES" dirty="0">
              <a:latin typeface="Eras Bold ITC" panose="020B0907030504020204" pitchFamily="34" charset="0"/>
              <a:sym typeface="+mn-ea"/>
            </a:endParaRPr>
          </a:p>
        </p:txBody>
      </p:sp>
      <p:pic>
        <p:nvPicPr>
          <p:cNvPr id="104" name="Content Placeholder 103"/>
          <p:cNvPicPr/>
          <p:nvPr>
            <p:ph idx="1"/>
          </p:nvPr>
        </p:nvPicPr>
        <p:blipFill>
          <a:blip r:embed="rId2"/>
          <a:stretch>
            <a:fillRect/>
          </a:stretch>
        </p:blipFill>
        <p:spPr>
          <a:xfrm>
            <a:off x="1820545" y="1602740"/>
            <a:ext cx="8550275" cy="365252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4" name="CuadroTexto 3"/>
          <p:cNvSpPr txBox="1"/>
          <p:nvPr/>
        </p:nvSpPr>
        <p:spPr>
          <a:xfrm rot="20818785">
            <a:off x="1603717" y="555546"/>
            <a:ext cx="787791" cy="2646878"/>
          </a:xfrm>
          <a:prstGeom prst="rect">
            <a:avLst/>
          </a:prstGeom>
          <a:noFill/>
        </p:spPr>
        <p:txBody>
          <a:bodyPr wrap="square" rtlCol="0">
            <a:spAutoFit/>
          </a:bodyPr>
          <a:lstStyle/>
          <a:p>
            <a:r>
              <a:rPr lang="es-ES" sz="16600" dirty="0">
                <a:solidFill>
                  <a:srgbClr val="002060"/>
                </a:solidFill>
                <a:latin typeface="Eras Bold ITC" panose="020B0907030504020204" pitchFamily="34" charset="0"/>
              </a:rPr>
              <a:t>1</a:t>
            </a:r>
            <a:endParaRPr lang="es-CO" sz="16600" dirty="0">
              <a:solidFill>
                <a:srgbClr val="002060"/>
              </a:solidFill>
              <a:latin typeface="Eras Bold ITC" panose="020B0907030504020204" pitchFamily="34" charset="0"/>
            </a:endParaRPr>
          </a:p>
        </p:txBody>
      </p:sp>
      <p:sp>
        <p:nvSpPr>
          <p:cNvPr id="5" name="CuadroTexto 4"/>
          <p:cNvSpPr txBox="1"/>
          <p:nvPr/>
        </p:nvSpPr>
        <p:spPr>
          <a:xfrm rot="21028930">
            <a:off x="2725042" y="724266"/>
            <a:ext cx="4480909" cy="923330"/>
          </a:xfrm>
          <a:prstGeom prst="rect">
            <a:avLst/>
          </a:prstGeom>
          <a:noFill/>
        </p:spPr>
        <p:txBody>
          <a:bodyPr wrap="square" rtlCol="0">
            <a:spAutoFit/>
          </a:bodyPr>
          <a:lstStyle/>
          <a:p>
            <a:r>
              <a:rPr lang="es-ES" sz="5400" dirty="0">
                <a:latin typeface="Eras Bold ITC" panose="020B0907030504020204" pitchFamily="34" charset="0"/>
              </a:rPr>
              <a:t>A C E I T E S</a:t>
            </a:r>
            <a:endParaRPr lang="es-CO" sz="5400" dirty="0">
              <a:latin typeface="Eras Bold ITC" panose="020B0907030504020204" pitchFamily="34" charset="0"/>
            </a:endParaRPr>
          </a:p>
        </p:txBody>
      </p:sp>
      <p:sp>
        <p:nvSpPr>
          <p:cNvPr id="6" name="CuadroTexto 5"/>
          <p:cNvSpPr txBox="1"/>
          <p:nvPr/>
        </p:nvSpPr>
        <p:spPr>
          <a:xfrm rot="21068326">
            <a:off x="3071625" y="2106752"/>
            <a:ext cx="4571903" cy="2862322"/>
          </a:xfrm>
          <a:prstGeom prst="rect">
            <a:avLst/>
          </a:prstGeom>
          <a:noFill/>
        </p:spPr>
        <p:txBody>
          <a:bodyPr wrap="square" rtlCol="0">
            <a:spAutoFit/>
          </a:bodyPr>
          <a:lstStyle/>
          <a:p>
            <a:pPr marL="285750" indent="-285750">
              <a:buFontTx/>
              <a:buChar char="-"/>
            </a:pPr>
            <a:r>
              <a:rPr lang="es-ES" b="1" dirty="0">
                <a:effectLst>
                  <a:outerShdw blurRad="38100" dist="38100" dir="2700000" algn="tl">
                    <a:srgbClr val="000000">
                      <a:alpha val="43137"/>
                    </a:srgbClr>
                  </a:outerShdw>
                </a:effectLst>
                <a:latin typeface="Bradley Hand ITC" panose="03070402050302030203" pitchFamily="66" charset="0"/>
              </a:rPr>
              <a:t>LÍQUIDOS A TEMPERATURA AMBIENTE</a:t>
            </a:r>
            <a:endParaRPr 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b="1" dirty="0">
                <a:effectLst>
                  <a:outerShdw blurRad="38100" dist="38100" dir="2700000" algn="tl">
                    <a:srgbClr val="000000">
                      <a:alpha val="43137"/>
                    </a:srgbClr>
                  </a:outerShdw>
                </a:effectLst>
                <a:latin typeface="Bradley Hand ITC" panose="03070402050302030203" pitchFamily="66" charset="0"/>
              </a:rPr>
              <a:t>RICOS ÁCIDOS INSATURADOS Y LOS TIPOS DE OMEGA 3; EPA; DHA </a:t>
            </a:r>
            <a:endParaRPr 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b="1" dirty="0">
                <a:effectLst>
                  <a:outerShdw blurRad="38100" dist="38100" dir="2700000" algn="tl">
                    <a:srgbClr val="000000">
                      <a:alpha val="43137"/>
                    </a:srgbClr>
                  </a:outerShdw>
                </a:effectLst>
                <a:latin typeface="Bradley Hand ITC" panose="03070402050302030203" pitchFamily="66" charset="0"/>
              </a:rPr>
              <a:t>DISMINUYEN NIVELES DE COLESTEROL, ANTIINFLAMATORIOS</a:t>
            </a:r>
            <a:endParaRPr 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b="1" dirty="0">
                <a:effectLst>
                  <a:outerShdw blurRad="38100" dist="38100" dir="2700000" algn="tl">
                    <a:srgbClr val="000000">
                      <a:alpha val="43137"/>
                    </a:srgbClr>
                  </a:outerShdw>
                </a:effectLst>
                <a:latin typeface="Bradley Hand ITC" panose="03070402050302030203" pitchFamily="66" charset="0"/>
              </a:rPr>
              <a:t>ACEITE DE OLIVA, PESCADO GRASO, ACEITE DE BACALAO </a:t>
            </a:r>
            <a:endParaRPr 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endParaRPr 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endParaRPr lang="es-CO" b="1" dirty="0">
              <a:effectLst>
                <a:outerShdw blurRad="38100" dist="38100" dir="2700000" algn="tl">
                  <a:srgbClr val="000000">
                    <a:alpha val="43137"/>
                  </a:srgbClr>
                </a:outerShdw>
              </a:effectLst>
              <a:latin typeface="Bradley Hand ITC" panose="03070402050302030203" pitchFamily="66" charset="0"/>
            </a:endParaRPr>
          </a:p>
        </p:txBody>
      </p:sp>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4679" y1="50216" x2="30734" y2="48485"/>
                        <a14:foregroundMark x1="80734" y1="48485" x2="77523" y2="55844"/>
                      </a14:backgroundRemoval>
                    </a14:imgEffect>
                  </a14:imgLayer>
                </a14:imgProps>
              </a:ext>
            </a:extLst>
          </a:blip>
          <a:stretch>
            <a:fillRect/>
          </a:stretch>
        </p:blipFill>
        <p:spPr>
          <a:xfrm rot="20941912">
            <a:off x="7587070" y="2166456"/>
            <a:ext cx="2943746" cy="31192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CuadroTexto 1"/>
          <p:cNvSpPr txBox="1"/>
          <p:nvPr/>
        </p:nvSpPr>
        <p:spPr>
          <a:xfrm>
            <a:off x="7407966" y="779935"/>
            <a:ext cx="3803375" cy="6370975"/>
          </a:xfrm>
          <a:prstGeom prst="rect">
            <a:avLst/>
          </a:prstGeom>
          <a:noFill/>
        </p:spPr>
        <p:txBody>
          <a:bodyPr wrap="square" rtlCol="0">
            <a:spAutoFit/>
          </a:bodyPr>
          <a:lstStyle/>
          <a:p>
            <a:r>
              <a:rPr lang="es-ES" sz="2400" b="1" dirty="0">
                <a:effectLst>
                  <a:outerShdw blurRad="38100" dist="38100" dir="2700000" algn="tl">
                    <a:srgbClr val="000000">
                      <a:alpha val="43137"/>
                    </a:srgbClr>
                  </a:outerShdw>
                </a:effectLst>
                <a:latin typeface="Bradley Hand ITC" panose="03070402050302030203" pitchFamily="66" charset="0"/>
              </a:rPr>
              <a:t>VEGETAL:</a:t>
            </a:r>
            <a:endParaRPr lang="es-ES" sz="2400" b="1" dirty="0">
              <a:effectLst>
                <a:outerShdw blurRad="38100" dist="38100" dir="2700000" algn="tl">
                  <a:srgbClr val="000000">
                    <a:alpha val="43137"/>
                  </a:srgbClr>
                </a:outerShdw>
              </a:effectLst>
              <a:latin typeface="Bradley Hand ITC" panose="03070402050302030203" pitchFamily="66" charset="0"/>
            </a:endParaRPr>
          </a:p>
          <a:p>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sz="2400" b="1" dirty="0">
                <a:effectLst>
                  <a:outerShdw blurRad="38100" dist="38100" dir="2700000" algn="tl">
                    <a:srgbClr val="000000">
                      <a:alpha val="43137"/>
                    </a:srgbClr>
                  </a:outerShdw>
                </a:effectLst>
                <a:latin typeface="Bradley Hand ITC" panose="03070402050302030203" pitchFamily="66" charset="0"/>
              </a:rPr>
              <a:t>OLEAGINOSAS</a:t>
            </a:r>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sz="2400" b="1" dirty="0">
                <a:effectLst>
                  <a:outerShdw blurRad="38100" dist="38100" dir="2700000" algn="tl">
                    <a:srgbClr val="000000">
                      <a:alpha val="43137"/>
                    </a:srgbClr>
                  </a:outerShdw>
                </a:effectLst>
                <a:latin typeface="Bradley Hand ITC" panose="03070402050302030203" pitchFamily="66" charset="0"/>
              </a:rPr>
              <a:t>SEMILLAS/FRUTOS</a:t>
            </a:r>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endParaRPr lang="es-ES" sz="2400" b="1" dirty="0">
              <a:effectLst>
                <a:outerShdw blurRad="38100" dist="38100" dir="2700000" algn="tl">
                  <a:srgbClr val="000000">
                    <a:alpha val="43137"/>
                  </a:srgbClr>
                </a:outerShdw>
              </a:effectLst>
              <a:latin typeface="Bradley Hand ITC" panose="03070402050302030203" pitchFamily="66" charset="0"/>
            </a:endParaRPr>
          </a:p>
          <a:p>
            <a:r>
              <a:rPr lang="es-ES" sz="2400" b="1" dirty="0">
                <a:effectLst>
                  <a:outerShdw blurRad="38100" dist="38100" dir="2700000" algn="tl">
                    <a:srgbClr val="000000">
                      <a:alpha val="43137"/>
                    </a:srgbClr>
                  </a:outerShdw>
                </a:effectLst>
                <a:latin typeface="Bradley Hand ITC" panose="03070402050302030203" pitchFamily="66" charset="0"/>
              </a:rPr>
              <a:t>SUBPRODUCTOS:</a:t>
            </a:r>
            <a:endParaRPr lang="es-ES" sz="2400" b="1" dirty="0">
              <a:effectLst>
                <a:outerShdw blurRad="38100" dist="38100" dir="2700000" algn="tl">
                  <a:srgbClr val="000000">
                    <a:alpha val="43137"/>
                  </a:srgbClr>
                </a:outerShdw>
              </a:effectLst>
              <a:latin typeface="Bradley Hand ITC" panose="03070402050302030203" pitchFamily="66" charset="0"/>
            </a:endParaRPr>
          </a:p>
          <a:p>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sz="2400" b="1" dirty="0">
                <a:effectLst>
                  <a:outerShdw blurRad="38100" dist="38100" dir="2700000" algn="tl">
                    <a:srgbClr val="000000">
                      <a:alpha val="43137"/>
                    </a:srgbClr>
                  </a:outerShdw>
                </a:effectLst>
                <a:latin typeface="Bradley Hand ITC" panose="03070402050302030203" pitchFamily="66" charset="0"/>
              </a:rPr>
              <a:t>CEREALES </a:t>
            </a:r>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sz="2400" b="1" dirty="0">
                <a:effectLst>
                  <a:outerShdw blurRad="38100" dist="38100" dir="2700000" algn="tl">
                    <a:srgbClr val="000000">
                      <a:alpha val="43137"/>
                    </a:srgbClr>
                  </a:outerShdw>
                </a:effectLst>
                <a:latin typeface="Bradley Hand ITC" panose="03070402050302030203" pitchFamily="66" charset="0"/>
              </a:rPr>
              <a:t>FRUTAS SECAS</a:t>
            </a:r>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sz="2400" b="1" dirty="0">
                <a:effectLst>
                  <a:outerShdw blurRad="38100" dist="38100" dir="2700000" algn="tl">
                    <a:srgbClr val="000000">
                      <a:alpha val="43137"/>
                    </a:srgbClr>
                  </a:outerShdw>
                </a:effectLst>
                <a:latin typeface="Bradley Hand ITC" panose="03070402050302030203" pitchFamily="66" charset="0"/>
              </a:rPr>
              <a:t>OTROS </a:t>
            </a:r>
            <a:endParaRPr lang="es-ES" sz="2400" b="1" dirty="0">
              <a:effectLst>
                <a:outerShdw blurRad="38100" dist="38100" dir="2700000" algn="tl">
                  <a:srgbClr val="000000">
                    <a:alpha val="43137"/>
                  </a:srgbClr>
                </a:outerShdw>
              </a:effectLst>
              <a:latin typeface="Bradley Hand ITC" panose="03070402050302030203" pitchFamily="66" charset="0"/>
            </a:endParaRPr>
          </a:p>
          <a:p>
            <a:endParaRPr lang="es-ES" sz="2400" b="1" dirty="0">
              <a:effectLst>
                <a:outerShdw blurRad="38100" dist="38100" dir="2700000" algn="tl">
                  <a:srgbClr val="000000">
                    <a:alpha val="43137"/>
                  </a:srgbClr>
                </a:outerShdw>
              </a:effectLst>
              <a:latin typeface="Bradley Hand ITC" panose="03070402050302030203" pitchFamily="66" charset="0"/>
            </a:endParaRPr>
          </a:p>
          <a:p>
            <a:r>
              <a:rPr lang="es-ES" sz="2400" b="1" dirty="0">
                <a:effectLst>
                  <a:outerShdw blurRad="38100" dist="38100" dir="2700000" algn="tl">
                    <a:srgbClr val="000000">
                      <a:alpha val="43137"/>
                    </a:srgbClr>
                  </a:outerShdw>
                </a:effectLst>
                <a:latin typeface="Bradley Hand ITC" panose="03070402050302030203" pitchFamily="66" charset="0"/>
              </a:rPr>
              <a:t>ANIMAL </a:t>
            </a:r>
            <a:endParaRPr lang="es-ES" sz="2400" b="1" dirty="0">
              <a:effectLst>
                <a:outerShdw blurRad="38100" dist="38100" dir="2700000" algn="tl">
                  <a:srgbClr val="000000">
                    <a:alpha val="43137"/>
                  </a:srgbClr>
                </a:outerShdw>
              </a:effectLst>
              <a:latin typeface="Bradley Hand ITC" panose="03070402050302030203" pitchFamily="66" charset="0"/>
            </a:endParaRPr>
          </a:p>
          <a:p>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sz="2400" b="1" dirty="0">
                <a:effectLst>
                  <a:outerShdw blurRad="38100" dist="38100" dir="2700000" algn="tl">
                    <a:srgbClr val="000000">
                      <a:alpha val="43137"/>
                    </a:srgbClr>
                  </a:outerShdw>
                </a:effectLst>
                <a:latin typeface="Bradley Hand ITC" panose="03070402050302030203" pitchFamily="66" charset="0"/>
              </a:rPr>
              <a:t>PESCADOS </a:t>
            </a:r>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sz="2400" b="1" dirty="0">
                <a:effectLst>
                  <a:outerShdw blurRad="38100" dist="38100" dir="2700000" algn="tl">
                    <a:srgbClr val="000000">
                      <a:alpha val="43137"/>
                    </a:srgbClr>
                  </a:outerShdw>
                </a:effectLst>
                <a:latin typeface="Bradley Hand ITC" panose="03070402050302030203" pitchFamily="66" charset="0"/>
              </a:rPr>
              <a:t>CERDOS </a:t>
            </a:r>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endParaRPr lang="es-ES" sz="2400"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endParaRPr lang="es-CO" sz="2400" b="1" dirty="0">
              <a:effectLst>
                <a:outerShdw blurRad="38100" dist="38100" dir="2700000" algn="tl">
                  <a:srgbClr val="000000">
                    <a:alpha val="43137"/>
                  </a:srgbClr>
                </a:outerShdw>
              </a:effectLst>
              <a:latin typeface="Bradley Hand ITC" panose="03070402050302030203" pitchFamily="66" charset="0"/>
            </a:endParaRPr>
          </a:p>
        </p:txBody>
      </p:sp>
      <p:sp>
        <p:nvSpPr>
          <p:cNvPr id="3" name="CuadroTexto 2"/>
          <p:cNvSpPr txBox="1"/>
          <p:nvPr/>
        </p:nvSpPr>
        <p:spPr>
          <a:xfrm rot="21028930">
            <a:off x="1569595" y="658006"/>
            <a:ext cx="4480909" cy="923330"/>
          </a:xfrm>
          <a:prstGeom prst="rect">
            <a:avLst/>
          </a:prstGeom>
          <a:noFill/>
        </p:spPr>
        <p:txBody>
          <a:bodyPr wrap="square" rtlCol="0">
            <a:spAutoFit/>
          </a:bodyPr>
          <a:lstStyle/>
          <a:p>
            <a:r>
              <a:rPr lang="es-ES" sz="5400" dirty="0">
                <a:latin typeface="Eras Bold ITC" panose="020B0907030504020204" pitchFamily="34" charset="0"/>
              </a:rPr>
              <a:t>F U E N T E S</a:t>
            </a:r>
            <a:endParaRPr lang="es-CO" sz="5400" dirty="0">
              <a:latin typeface="Eras Bold ITC" panose="020B0907030504020204" pitchFamily="34" charset="0"/>
            </a:endParaRPr>
          </a:p>
        </p:txBody>
      </p:sp>
      <p:pic>
        <p:nvPicPr>
          <p:cNvPr id="6" name="Imagen 5"/>
          <p:cNvPicPr>
            <a:picLocks noChangeAspect="1"/>
          </p:cNvPicPr>
          <p:nvPr/>
        </p:nvPicPr>
        <p:blipFill rotWithShape="1">
          <a:blip r:embed="rId2"/>
          <a:srcRect r="1713" b="8792"/>
          <a:stretch>
            <a:fillRect/>
          </a:stretch>
        </p:blipFill>
        <p:spPr>
          <a:xfrm rot="21036669">
            <a:off x="2364041" y="1646582"/>
            <a:ext cx="3612690" cy="356483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683025" y="3028890"/>
            <a:ext cx="9501809" cy="400110"/>
          </a:xfrm>
          <a:prstGeom prst="rect">
            <a:avLst/>
          </a:prstGeom>
          <a:noFill/>
        </p:spPr>
        <p:txBody>
          <a:bodyPr wrap="square" rtlCol="0">
            <a:spAutoFit/>
          </a:bodyPr>
          <a:lstStyle/>
          <a:p>
            <a:r>
              <a:rPr lang="es-ES" sz="2000" dirty="0">
                <a:latin typeface="Eras Bold ITC" panose="020B0907030504020204" pitchFamily="34" charset="0"/>
              </a:rPr>
              <a:t>P R O P I E D A D E S  F Í S I C A S  D E  L O S  A C E I T E S  Y  G R A S A S </a:t>
            </a:r>
            <a:endParaRPr lang="es-CO" sz="2000" dirty="0">
              <a:latin typeface="Eras Bold ITC" panose="020B0907030504020204" pitchFamily="34" charset="0"/>
            </a:endParaRPr>
          </a:p>
        </p:txBody>
      </p:sp>
      <p:sp>
        <p:nvSpPr>
          <p:cNvPr id="4" name="CuadroTexto 3"/>
          <p:cNvSpPr txBox="1"/>
          <p:nvPr/>
        </p:nvSpPr>
        <p:spPr>
          <a:xfrm>
            <a:off x="1517376" y="1407468"/>
            <a:ext cx="622852" cy="646331"/>
          </a:xfrm>
          <a:prstGeom prst="rect">
            <a:avLst/>
          </a:prstGeom>
          <a:noFill/>
        </p:spPr>
        <p:txBody>
          <a:bodyPr wrap="square" rtlCol="0">
            <a:spAutoFit/>
          </a:bodyPr>
          <a:lstStyle/>
          <a:p>
            <a:r>
              <a:rPr lang="es-ES" sz="3600" dirty="0">
                <a:solidFill>
                  <a:srgbClr val="002060"/>
                </a:solidFill>
                <a:latin typeface="Eras Bold ITC" panose="020B0907030504020204" pitchFamily="34" charset="0"/>
              </a:rPr>
              <a:t>1</a:t>
            </a:r>
            <a:endParaRPr lang="es-CO" sz="3600" dirty="0">
              <a:solidFill>
                <a:srgbClr val="002060"/>
              </a:solidFill>
              <a:latin typeface="Eras Bold ITC" panose="020B0907030504020204" pitchFamily="34" charset="0"/>
            </a:endParaRPr>
          </a:p>
        </p:txBody>
      </p:sp>
      <p:sp>
        <p:nvSpPr>
          <p:cNvPr id="5" name="Rectángulo 4"/>
          <p:cNvSpPr/>
          <p:nvPr/>
        </p:nvSpPr>
        <p:spPr>
          <a:xfrm>
            <a:off x="1789043" y="1951863"/>
            <a:ext cx="2451651" cy="75537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ras Bold ITC" panose="020B0907030504020204" pitchFamily="34" charset="0"/>
              </a:rPr>
              <a:t>CRISTALIZACIÓN</a:t>
            </a:r>
            <a:endParaRPr lang="es-CO" dirty="0">
              <a:latin typeface="Eras Bold ITC" panose="020B0907030504020204" pitchFamily="34" charset="0"/>
            </a:endParaRPr>
          </a:p>
        </p:txBody>
      </p:sp>
      <p:sp>
        <p:nvSpPr>
          <p:cNvPr id="6" name="Rectángulo 5"/>
          <p:cNvSpPr/>
          <p:nvPr/>
        </p:nvSpPr>
        <p:spPr>
          <a:xfrm>
            <a:off x="4684642" y="1979471"/>
            <a:ext cx="2451651" cy="75537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ras Bold ITC" panose="020B0907030504020204" pitchFamily="34" charset="0"/>
              </a:rPr>
              <a:t>PUNTO DE FUSIÓN</a:t>
            </a:r>
            <a:endParaRPr lang="es-CO" dirty="0">
              <a:latin typeface="Eras Bold ITC" panose="020B0907030504020204" pitchFamily="34" charset="0"/>
            </a:endParaRPr>
          </a:p>
        </p:txBody>
      </p:sp>
      <p:sp>
        <p:nvSpPr>
          <p:cNvPr id="7" name="Rectángulo 6"/>
          <p:cNvSpPr/>
          <p:nvPr/>
        </p:nvSpPr>
        <p:spPr>
          <a:xfrm>
            <a:off x="7792282" y="1920940"/>
            <a:ext cx="2451651" cy="75537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ras Bold ITC" panose="020B0907030504020204" pitchFamily="34" charset="0"/>
              </a:rPr>
              <a:t>VISCOSIDAD </a:t>
            </a:r>
            <a:endParaRPr lang="es-CO" dirty="0">
              <a:latin typeface="Eras Bold ITC" panose="020B0907030504020204" pitchFamily="34" charset="0"/>
            </a:endParaRPr>
          </a:p>
        </p:txBody>
      </p:sp>
      <p:sp>
        <p:nvSpPr>
          <p:cNvPr id="8" name="CuadroTexto 7"/>
          <p:cNvSpPr txBox="1"/>
          <p:nvPr/>
        </p:nvSpPr>
        <p:spPr>
          <a:xfrm>
            <a:off x="4297018" y="1290815"/>
            <a:ext cx="622852" cy="646331"/>
          </a:xfrm>
          <a:prstGeom prst="rect">
            <a:avLst/>
          </a:prstGeom>
          <a:noFill/>
        </p:spPr>
        <p:txBody>
          <a:bodyPr wrap="square" rtlCol="0">
            <a:spAutoFit/>
          </a:bodyPr>
          <a:lstStyle/>
          <a:p>
            <a:r>
              <a:rPr lang="es-ES" sz="3600" dirty="0">
                <a:solidFill>
                  <a:srgbClr val="002060"/>
                </a:solidFill>
                <a:latin typeface="Eras Bold ITC" panose="020B0907030504020204" pitchFamily="34" charset="0"/>
              </a:rPr>
              <a:t>2</a:t>
            </a:r>
            <a:endParaRPr lang="es-CO" sz="3600" dirty="0">
              <a:solidFill>
                <a:srgbClr val="002060"/>
              </a:solidFill>
              <a:latin typeface="Eras Bold ITC" panose="020B0907030504020204" pitchFamily="34" charset="0"/>
            </a:endParaRPr>
          </a:p>
        </p:txBody>
      </p:sp>
      <p:sp>
        <p:nvSpPr>
          <p:cNvPr id="9" name="CuadroTexto 8"/>
          <p:cNvSpPr txBox="1"/>
          <p:nvPr/>
        </p:nvSpPr>
        <p:spPr>
          <a:xfrm>
            <a:off x="7328456" y="1305532"/>
            <a:ext cx="622852" cy="646331"/>
          </a:xfrm>
          <a:prstGeom prst="rect">
            <a:avLst/>
          </a:prstGeom>
          <a:noFill/>
        </p:spPr>
        <p:txBody>
          <a:bodyPr wrap="square" rtlCol="0">
            <a:spAutoFit/>
          </a:bodyPr>
          <a:lstStyle/>
          <a:p>
            <a:r>
              <a:rPr lang="es-ES" sz="3600" dirty="0">
                <a:solidFill>
                  <a:srgbClr val="002060"/>
                </a:solidFill>
                <a:latin typeface="Eras Bold ITC" panose="020B0907030504020204" pitchFamily="34" charset="0"/>
              </a:rPr>
              <a:t>3</a:t>
            </a:r>
            <a:endParaRPr lang="es-CO" sz="3600" dirty="0">
              <a:solidFill>
                <a:srgbClr val="002060"/>
              </a:solidFill>
              <a:latin typeface="Eras Bold ITC" panose="020B0907030504020204" pitchFamily="34" charset="0"/>
            </a:endParaRPr>
          </a:p>
        </p:txBody>
      </p:sp>
      <p:sp>
        <p:nvSpPr>
          <p:cNvPr id="10" name="Rectángulo 9"/>
          <p:cNvSpPr/>
          <p:nvPr/>
        </p:nvSpPr>
        <p:spPr>
          <a:xfrm>
            <a:off x="8905462" y="3982278"/>
            <a:ext cx="2451651" cy="75537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ras Bold ITC" panose="020B0907030504020204" pitchFamily="34" charset="0"/>
              </a:rPr>
              <a:t>ÍNDICE DE REFRACCIÓN </a:t>
            </a:r>
            <a:endParaRPr lang="es-CO" dirty="0">
              <a:latin typeface="Eras Bold ITC" panose="020B0907030504020204" pitchFamily="34" charset="0"/>
            </a:endParaRPr>
          </a:p>
        </p:txBody>
      </p:sp>
      <p:sp>
        <p:nvSpPr>
          <p:cNvPr id="11" name="Rectángulo 10"/>
          <p:cNvSpPr/>
          <p:nvPr/>
        </p:nvSpPr>
        <p:spPr>
          <a:xfrm>
            <a:off x="6096000" y="3999181"/>
            <a:ext cx="2451651" cy="75537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ras Bold ITC" panose="020B0907030504020204" pitchFamily="34" charset="0"/>
              </a:rPr>
              <a:t>DENSIDAD </a:t>
            </a:r>
            <a:endParaRPr lang="es-CO" dirty="0">
              <a:latin typeface="Eras Bold ITC" panose="020B0907030504020204" pitchFamily="34" charset="0"/>
            </a:endParaRPr>
          </a:p>
        </p:txBody>
      </p:sp>
      <p:sp>
        <p:nvSpPr>
          <p:cNvPr id="12" name="Rectángulo 11"/>
          <p:cNvSpPr/>
          <p:nvPr/>
        </p:nvSpPr>
        <p:spPr>
          <a:xfrm>
            <a:off x="3071193" y="3980502"/>
            <a:ext cx="2451651" cy="75537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ras Bold ITC" panose="020B0907030504020204" pitchFamily="34" charset="0"/>
              </a:rPr>
              <a:t>SOLIDUBILIDAD </a:t>
            </a:r>
            <a:endParaRPr lang="es-CO" dirty="0">
              <a:latin typeface="Eras Bold ITC" panose="020B0907030504020204" pitchFamily="34" charset="0"/>
            </a:endParaRPr>
          </a:p>
        </p:txBody>
      </p:sp>
      <p:sp>
        <p:nvSpPr>
          <p:cNvPr id="13" name="Rectángulo 12"/>
          <p:cNvSpPr/>
          <p:nvPr/>
        </p:nvSpPr>
        <p:spPr>
          <a:xfrm>
            <a:off x="154059" y="3980502"/>
            <a:ext cx="2451651" cy="75537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ras Bold ITC" panose="020B0907030504020204" pitchFamily="34" charset="0"/>
              </a:rPr>
              <a:t>PLASTICIDAD  </a:t>
            </a:r>
            <a:endParaRPr lang="es-CO" dirty="0">
              <a:latin typeface="Eras Bold ITC" panose="020B0907030504020204" pitchFamily="34" charset="0"/>
            </a:endParaRPr>
          </a:p>
        </p:txBody>
      </p:sp>
      <p:sp>
        <p:nvSpPr>
          <p:cNvPr id="14" name="CuadroTexto 13"/>
          <p:cNvSpPr txBox="1"/>
          <p:nvPr/>
        </p:nvSpPr>
        <p:spPr>
          <a:xfrm>
            <a:off x="8547651" y="3380433"/>
            <a:ext cx="622852" cy="646331"/>
          </a:xfrm>
          <a:prstGeom prst="rect">
            <a:avLst/>
          </a:prstGeom>
          <a:noFill/>
        </p:spPr>
        <p:txBody>
          <a:bodyPr wrap="square" rtlCol="0">
            <a:spAutoFit/>
          </a:bodyPr>
          <a:lstStyle/>
          <a:p>
            <a:r>
              <a:rPr lang="es-ES" sz="3600" dirty="0">
                <a:solidFill>
                  <a:srgbClr val="002060"/>
                </a:solidFill>
                <a:latin typeface="Eras Bold ITC" panose="020B0907030504020204" pitchFamily="34" charset="0"/>
              </a:rPr>
              <a:t>4</a:t>
            </a:r>
            <a:endParaRPr lang="es-CO" sz="3600" dirty="0">
              <a:solidFill>
                <a:srgbClr val="002060"/>
              </a:solidFill>
              <a:latin typeface="Eras Bold ITC" panose="020B0907030504020204" pitchFamily="34" charset="0"/>
            </a:endParaRPr>
          </a:p>
        </p:txBody>
      </p:sp>
      <p:sp>
        <p:nvSpPr>
          <p:cNvPr id="15" name="CuadroTexto 14"/>
          <p:cNvSpPr txBox="1"/>
          <p:nvPr/>
        </p:nvSpPr>
        <p:spPr>
          <a:xfrm>
            <a:off x="5915441" y="3423430"/>
            <a:ext cx="622852" cy="646331"/>
          </a:xfrm>
          <a:prstGeom prst="rect">
            <a:avLst/>
          </a:prstGeom>
          <a:noFill/>
        </p:spPr>
        <p:txBody>
          <a:bodyPr wrap="square" rtlCol="0">
            <a:spAutoFit/>
          </a:bodyPr>
          <a:lstStyle/>
          <a:p>
            <a:r>
              <a:rPr lang="es-ES" sz="3600" dirty="0">
                <a:solidFill>
                  <a:srgbClr val="002060"/>
                </a:solidFill>
                <a:latin typeface="Eras Bold ITC" panose="020B0907030504020204" pitchFamily="34" charset="0"/>
              </a:rPr>
              <a:t>5</a:t>
            </a:r>
            <a:endParaRPr lang="es-CO" sz="3600" dirty="0">
              <a:solidFill>
                <a:srgbClr val="002060"/>
              </a:solidFill>
              <a:latin typeface="Eras Bold ITC" panose="020B0907030504020204" pitchFamily="34" charset="0"/>
            </a:endParaRPr>
          </a:p>
        </p:txBody>
      </p:sp>
      <p:sp>
        <p:nvSpPr>
          <p:cNvPr id="16" name="CuadroTexto 15"/>
          <p:cNvSpPr txBox="1"/>
          <p:nvPr/>
        </p:nvSpPr>
        <p:spPr>
          <a:xfrm>
            <a:off x="2703442" y="3455792"/>
            <a:ext cx="622852" cy="646331"/>
          </a:xfrm>
          <a:prstGeom prst="rect">
            <a:avLst/>
          </a:prstGeom>
          <a:noFill/>
        </p:spPr>
        <p:txBody>
          <a:bodyPr wrap="square" rtlCol="0">
            <a:spAutoFit/>
          </a:bodyPr>
          <a:lstStyle/>
          <a:p>
            <a:r>
              <a:rPr lang="es-ES" sz="3600" dirty="0">
                <a:solidFill>
                  <a:srgbClr val="002060"/>
                </a:solidFill>
                <a:latin typeface="Eras Bold ITC" panose="020B0907030504020204" pitchFamily="34" charset="0"/>
              </a:rPr>
              <a:t>6</a:t>
            </a:r>
            <a:endParaRPr lang="es-CO" sz="3600" dirty="0">
              <a:solidFill>
                <a:srgbClr val="002060"/>
              </a:solidFill>
              <a:latin typeface="Eras Bold ITC" panose="020B0907030504020204" pitchFamily="34" charset="0"/>
            </a:endParaRPr>
          </a:p>
        </p:txBody>
      </p:sp>
      <p:sp>
        <p:nvSpPr>
          <p:cNvPr id="17" name="CuadroTexto 16"/>
          <p:cNvSpPr txBox="1"/>
          <p:nvPr/>
        </p:nvSpPr>
        <p:spPr>
          <a:xfrm>
            <a:off x="154059" y="3380432"/>
            <a:ext cx="622852" cy="646331"/>
          </a:xfrm>
          <a:prstGeom prst="rect">
            <a:avLst/>
          </a:prstGeom>
          <a:noFill/>
        </p:spPr>
        <p:txBody>
          <a:bodyPr wrap="square" rtlCol="0">
            <a:spAutoFit/>
          </a:bodyPr>
          <a:lstStyle/>
          <a:p>
            <a:r>
              <a:rPr lang="es-ES" sz="3600" dirty="0">
                <a:solidFill>
                  <a:srgbClr val="002060"/>
                </a:solidFill>
                <a:latin typeface="Eras Bold ITC" panose="020B0907030504020204" pitchFamily="34" charset="0"/>
              </a:rPr>
              <a:t>7</a:t>
            </a:r>
            <a:endParaRPr lang="es-CO" sz="3600" dirty="0">
              <a:solidFill>
                <a:srgbClr val="002060"/>
              </a:solidFill>
              <a:latin typeface="Eras Bold ITC" panose="020B0907030504020204" pitchFamily="34" charset="0"/>
            </a:endParaRPr>
          </a:p>
        </p:txBody>
      </p:sp>
      <p:sp>
        <p:nvSpPr>
          <p:cNvPr id="18" name="Rectángulo 17"/>
          <p:cNvSpPr/>
          <p:nvPr/>
        </p:nvSpPr>
        <p:spPr>
          <a:xfrm>
            <a:off x="4684642" y="5407608"/>
            <a:ext cx="2451651" cy="75537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ras Bold ITC" panose="020B0907030504020204" pitchFamily="34" charset="0"/>
              </a:rPr>
              <a:t>CAPACIDAD EMULSIONANTE</a:t>
            </a:r>
            <a:endParaRPr lang="es-CO" dirty="0">
              <a:latin typeface="Eras Bold ITC" panose="020B0907030504020204" pitchFamily="34" charset="0"/>
            </a:endParaRPr>
          </a:p>
        </p:txBody>
      </p:sp>
      <p:sp>
        <p:nvSpPr>
          <p:cNvPr id="19" name="CuadroTexto 18"/>
          <p:cNvSpPr txBox="1"/>
          <p:nvPr/>
        </p:nvSpPr>
        <p:spPr>
          <a:xfrm>
            <a:off x="4240694" y="4937420"/>
            <a:ext cx="622852" cy="646331"/>
          </a:xfrm>
          <a:prstGeom prst="rect">
            <a:avLst/>
          </a:prstGeom>
          <a:noFill/>
        </p:spPr>
        <p:txBody>
          <a:bodyPr wrap="square" rtlCol="0">
            <a:spAutoFit/>
          </a:bodyPr>
          <a:lstStyle/>
          <a:p>
            <a:r>
              <a:rPr lang="es-ES" sz="3600" dirty="0">
                <a:solidFill>
                  <a:srgbClr val="002060"/>
                </a:solidFill>
                <a:latin typeface="Eras Bold ITC" panose="020B0907030504020204" pitchFamily="34" charset="0"/>
              </a:rPr>
              <a:t>8</a:t>
            </a:r>
            <a:endParaRPr lang="es-CO" sz="3600" dirty="0">
              <a:solidFill>
                <a:srgbClr val="002060"/>
              </a:solidFill>
              <a:latin typeface="Eras Bold ITC" panose="020B0907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CuadroTexto 1"/>
          <p:cNvSpPr txBox="1"/>
          <p:nvPr/>
        </p:nvSpPr>
        <p:spPr>
          <a:xfrm rot="1149639">
            <a:off x="-181357" y="4457718"/>
            <a:ext cx="8238679" cy="13234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s-ES" sz="4000" dirty="0">
                <a:latin typeface="Eras Bold ITC" panose="020B0907030504020204" pitchFamily="34" charset="0"/>
              </a:rPr>
              <a:t>C A R A C T E R Í S T I C A S  D E A C E I T E S  V E G E T A L E S </a:t>
            </a:r>
            <a:endParaRPr lang="es-CO" sz="4000" dirty="0">
              <a:latin typeface="Eras Bold ITC" panose="020B0907030504020204" pitchFamily="34" charset="0"/>
            </a:endParaRPr>
          </a:p>
        </p:txBody>
      </p:sp>
      <p:sp>
        <p:nvSpPr>
          <p:cNvPr id="5" name="CuadroTexto 4"/>
          <p:cNvSpPr txBox="1"/>
          <p:nvPr/>
        </p:nvSpPr>
        <p:spPr>
          <a:xfrm rot="1180406">
            <a:off x="2039584" y="1800766"/>
            <a:ext cx="5862817" cy="2862322"/>
          </a:xfrm>
          <a:prstGeom prst="rect">
            <a:avLst/>
          </a:prstGeom>
          <a:noFill/>
        </p:spPr>
        <p:txBody>
          <a:bodyPr wrap="square" rtlCol="0">
            <a:spAutoFit/>
          </a:bodyPr>
          <a:lstStyle/>
          <a:p>
            <a:pPr marL="285750" indent="-285750">
              <a:buFontTx/>
              <a:buChar char="-"/>
            </a:pPr>
            <a:r>
              <a:rPr lang="es-ES" b="1" dirty="0">
                <a:effectLst>
                  <a:outerShdw blurRad="38100" dist="38100" dir="2700000" algn="tl">
                    <a:srgbClr val="000000">
                      <a:alpha val="43137"/>
                    </a:srgbClr>
                  </a:outerShdw>
                </a:effectLst>
                <a:latin typeface="Bradley Hand ITC" panose="03070402050302030203" pitchFamily="66" charset="0"/>
              </a:rPr>
              <a:t>LÍQUIDOS A TEMPERATURA AMBIENTE</a:t>
            </a:r>
            <a:endParaRPr 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b="1" dirty="0">
                <a:effectLst>
                  <a:outerShdw blurRad="38100" dist="38100" dir="2700000" algn="tl">
                    <a:srgbClr val="000000">
                      <a:alpha val="43137"/>
                    </a:srgbClr>
                  </a:outerShdw>
                </a:effectLst>
                <a:latin typeface="Bradley Hand ITC" panose="03070402050302030203" pitchFamily="66" charset="0"/>
              </a:rPr>
              <a:t>RICOS EN ÁCIDOS GRASOS INSATURADOS: OMEGA 9, OMEGA 6 Y OMEGA 3 </a:t>
            </a:r>
            <a:endParaRPr 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b="1" dirty="0">
                <a:effectLst>
                  <a:outerShdw blurRad="38100" dist="38100" dir="2700000" algn="tl">
                    <a:srgbClr val="000000">
                      <a:alpha val="43137"/>
                    </a:srgbClr>
                  </a:outerShdw>
                </a:effectLst>
                <a:latin typeface="Bradley Hand ITC" panose="03070402050302030203" pitchFamily="66" charset="0"/>
              </a:rPr>
              <a:t>SON GRASAS SALUDABLES, SIEMPRE QUE PROVENGAN DE ACEITES DE CALIDAD Y DE ALIMENTOS SALUDABLES</a:t>
            </a:r>
            <a:endParaRPr 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b="1" dirty="0">
                <a:effectLst>
                  <a:outerShdw blurRad="38100" dist="38100" dir="2700000" algn="tl">
                    <a:srgbClr val="000000">
                      <a:alpha val="43137"/>
                    </a:srgbClr>
                  </a:outerShdw>
                </a:effectLst>
                <a:latin typeface="Bradley Hand ITC" panose="03070402050302030203" pitchFamily="66" charset="0"/>
              </a:rPr>
              <a:t>DISMINUYEN NIVELES DE COLESTEROL, ANTIFLAMATORIOS </a:t>
            </a:r>
            <a:endParaRPr 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ES" b="1" dirty="0">
                <a:effectLst>
                  <a:outerShdw blurRad="38100" dist="38100" dir="2700000" algn="tl">
                    <a:srgbClr val="000000">
                      <a:alpha val="43137"/>
                    </a:srgbClr>
                  </a:outerShdw>
                </a:effectLst>
                <a:latin typeface="Bradley Hand ITC" panose="03070402050302030203" pitchFamily="66" charset="0"/>
              </a:rPr>
              <a:t>ACEITE DE OLIVA, LINAZA, CHÍA, AGUACATE, ETC. </a:t>
            </a:r>
            <a:endParaRPr lang="es-CO" b="1" dirty="0">
              <a:effectLst>
                <a:outerShdw blurRad="38100" dist="38100" dir="2700000" algn="tl">
                  <a:srgbClr val="000000">
                    <a:alpha val="43137"/>
                  </a:srgbClr>
                </a:outerShdw>
              </a:effectLst>
              <a:latin typeface="Bradley Hand ITC" panose="03070402050302030203" pitchFamily="66" charset="0"/>
            </a:endParaRPr>
          </a:p>
        </p:txBody>
      </p:sp>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backgroundRemoval t="7987" b="93131" l="9585" r="89617">
                        <a14:foregroundMark x1="51597" y1="10703" x2="51597" y2="15016"/>
                        <a14:foregroundMark x1="26038" y1="80511" x2="71406" y2="78914"/>
                        <a14:foregroundMark x1="30831" y1="84984" x2="53834" y2="90096"/>
                        <a14:foregroundMark x1="35144" y1="91693" x2="56390" y2="93131"/>
                        <a14:foregroundMark x1="45367" y1="7987" x2="46006" y2="11821"/>
                      </a14:backgroundRemoval>
                    </a14:imgEffect>
                  </a14:imgLayer>
                </a14:imgProps>
              </a:ext>
            </a:extLst>
          </a:blip>
          <a:stretch>
            <a:fillRect/>
          </a:stretch>
        </p:blipFill>
        <p:spPr>
          <a:xfrm rot="1259211">
            <a:off x="7512003" y="1709650"/>
            <a:ext cx="2865368" cy="28653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559169" y="797169"/>
            <a:ext cx="7596554" cy="2308324"/>
          </a:xfrm>
          <a:prstGeom prst="rect">
            <a:avLst/>
          </a:prstGeom>
          <a:noFill/>
        </p:spPr>
        <p:txBody>
          <a:bodyPr wrap="square" rtlCol="0">
            <a:spAutoFit/>
          </a:bodyPr>
          <a:lstStyle/>
          <a:p>
            <a:r>
              <a:rPr lang="es-CO" dirty="0" smtClean="0"/>
              <a:t>Aceite de Oliva.</a:t>
            </a:r>
            <a:endParaRPr lang="es-CO" dirty="0" smtClean="0"/>
          </a:p>
          <a:p>
            <a:endParaRPr lang="es-CO" dirty="0"/>
          </a:p>
          <a:p>
            <a:r>
              <a:rPr lang="es-CO" dirty="0" smtClean="0"/>
              <a:t>Es un producto que se obtiene de la mezcla de diferentes aceites junto con la aceituna, la cual se somete a ciertos procesos  que se describen como presión, decantación y filtrado. </a:t>
            </a:r>
            <a:endParaRPr lang="es-CO" dirty="0" smtClean="0"/>
          </a:p>
          <a:p>
            <a:endParaRPr lang="es-CO" dirty="0"/>
          </a:p>
          <a:p>
            <a:r>
              <a:rPr lang="es-CO" dirty="0" smtClean="0"/>
              <a:t>Aporta 9 calorías por gramo, es decir que, una cucharada de aceite de oliva equivale a 90 calorías aproximadamente. </a:t>
            </a:r>
            <a:endParaRPr lang="es-CO" dirty="0"/>
          </a:p>
        </p:txBody>
      </p:sp>
      <p:pic>
        <p:nvPicPr>
          <p:cNvPr id="1026" name="Picture 2" descr="Aceites y grasas: ¿qué debemos saber para asegurar una alimentación  saludable? | Faros HSJBC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9417" y="3277455"/>
            <a:ext cx="4747846" cy="24847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559169" y="797169"/>
            <a:ext cx="7596554" cy="2862322"/>
          </a:xfrm>
          <a:prstGeom prst="rect">
            <a:avLst/>
          </a:prstGeom>
          <a:noFill/>
        </p:spPr>
        <p:txBody>
          <a:bodyPr wrap="square" rtlCol="0">
            <a:spAutoFit/>
          </a:bodyPr>
          <a:lstStyle/>
          <a:p>
            <a:r>
              <a:rPr lang="es-CO" dirty="0" smtClean="0"/>
              <a:t>Aceite de Coco.</a:t>
            </a:r>
            <a:endParaRPr lang="es-CO" dirty="0" smtClean="0"/>
          </a:p>
          <a:p>
            <a:endParaRPr lang="es-CO" dirty="0"/>
          </a:p>
          <a:p>
            <a:r>
              <a:rPr lang="es-CO" dirty="0" smtClean="0"/>
              <a:t>Es un aceite vegetal con un contenido alto de grasa saturada, es una grasa solida a temperatura ambiente, debido a que contiene un 92% de ácidos grasos saturados . </a:t>
            </a:r>
            <a:endParaRPr lang="es-CO" dirty="0" smtClean="0"/>
          </a:p>
          <a:p>
            <a:endParaRPr lang="es-CO" dirty="0"/>
          </a:p>
          <a:p>
            <a:r>
              <a:rPr lang="es-CO" dirty="0" smtClean="0"/>
              <a:t>Se somete la fruta a un proceso de presión, lo cual permite un 60% de aceite, siendo caracterizado como una grasa mala; aunque en este caso este tipo de aceite es mas natural y es mas recomendable. </a:t>
            </a:r>
            <a:endParaRPr lang="es-CO" dirty="0" smtClean="0"/>
          </a:p>
          <a:p>
            <a:endParaRPr lang="es-CO" dirty="0"/>
          </a:p>
        </p:txBody>
      </p:sp>
      <p:sp>
        <p:nvSpPr>
          <p:cNvPr id="3" name="AutoShape 2" descr="Aceite de coco: así se puede preparar para reducir las arrugas en el cue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s-CO"/>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373" y="3296076"/>
            <a:ext cx="4676041" cy="26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559169" y="797169"/>
            <a:ext cx="7596554" cy="2862322"/>
          </a:xfrm>
          <a:prstGeom prst="rect">
            <a:avLst/>
          </a:prstGeom>
          <a:noFill/>
        </p:spPr>
        <p:txBody>
          <a:bodyPr wrap="square" rtlCol="0">
            <a:spAutoFit/>
          </a:bodyPr>
          <a:lstStyle/>
          <a:p>
            <a:r>
              <a:rPr lang="es-CO" dirty="0" smtClean="0"/>
              <a:t>Aceite de Aguacate.</a:t>
            </a:r>
            <a:endParaRPr lang="es-CO" dirty="0" smtClean="0"/>
          </a:p>
          <a:p>
            <a:endParaRPr lang="es-CO" dirty="0"/>
          </a:p>
          <a:p>
            <a:r>
              <a:rPr lang="es-CO" dirty="0" smtClean="0"/>
              <a:t>Es un aceite vegetal que se procesa bajo presión el cual se puede emplear en la cocina. Los beneficios de un consumo regular de aguacate se puede también disfrutar al tomar su aceite, ya que es rico en nutrientes y ayuda a mantener el colesterol y mejora la salud cardiovascular. </a:t>
            </a:r>
            <a:endParaRPr lang="es-CO" dirty="0" smtClean="0"/>
          </a:p>
          <a:p>
            <a:endParaRPr lang="es-CO" dirty="0"/>
          </a:p>
          <a:p>
            <a:r>
              <a:rPr lang="es-CO" dirty="0" smtClean="0"/>
              <a:t>Es hidratante, es considerado como un excelente sustituto de cualquiera de estos dos remedios para potenciar la belleza natural. </a:t>
            </a:r>
            <a:endParaRPr lang="es-CO" dirty="0" smtClean="0"/>
          </a:p>
          <a:p>
            <a:endParaRPr lang="es-CO" dirty="0"/>
          </a:p>
        </p:txBody>
      </p:sp>
      <p:pic>
        <p:nvPicPr>
          <p:cNvPr id="3074" name="Picture 2" descr="Los beneficios del aceite de aguacate | Cocooncen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605" y="3428355"/>
            <a:ext cx="3611682" cy="2386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4" name="CuadroTexto 3"/>
          <p:cNvSpPr txBox="1"/>
          <p:nvPr/>
        </p:nvSpPr>
        <p:spPr>
          <a:xfrm rot="20818785">
            <a:off x="1370672" y="701596"/>
            <a:ext cx="787791" cy="2646045"/>
          </a:xfrm>
          <a:prstGeom prst="rect">
            <a:avLst/>
          </a:prstGeom>
          <a:noFill/>
        </p:spPr>
        <p:txBody>
          <a:bodyPr wrap="square" rtlCol="0">
            <a:spAutoFit/>
          </a:bodyPr>
          <a:lstStyle/>
          <a:p>
            <a:r>
              <a:rPr lang="es-MX" altLang="es-CO" sz="16600" dirty="0">
                <a:solidFill>
                  <a:srgbClr val="002060"/>
                </a:solidFill>
                <a:latin typeface="Eras Bold ITC" panose="020B0907030504020204" pitchFamily="34" charset="0"/>
              </a:rPr>
              <a:t>2</a:t>
            </a:r>
            <a:endParaRPr lang="es-MX" altLang="es-CO" sz="16600" dirty="0">
              <a:solidFill>
                <a:srgbClr val="002060"/>
              </a:solidFill>
              <a:latin typeface="Eras Bold ITC" panose="020B0907030504020204" pitchFamily="34" charset="0"/>
            </a:endParaRPr>
          </a:p>
        </p:txBody>
      </p:sp>
      <p:sp>
        <p:nvSpPr>
          <p:cNvPr id="5" name="CuadroTexto 4"/>
          <p:cNvSpPr txBox="1"/>
          <p:nvPr/>
        </p:nvSpPr>
        <p:spPr>
          <a:xfrm rot="21028930">
            <a:off x="2725042" y="724266"/>
            <a:ext cx="4480909" cy="922020"/>
          </a:xfrm>
          <a:prstGeom prst="rect">
            <a:avLst/>
          </a:prstGeom>
          <a:noFill/>
        </p:spPr>
        <p:txBody>
          <a:bodyPr wrap="square" rtlCol="0">
            <a:spAutoFit/>
          </a:bodyPr>
          <a:lstStyle/>
          <a:p>
            <a:r>
              <a:rPr lang="es-MX" altLang="es-CO" sz="5400" dirty="0">
                <a:latin typeface="Eras Bold ITC" panose="020B0907030504020204" pitchFamily="34" charset="0"/>
              </a:rPr>
              <a:t>GRASAS</a:t>
            </a:r>
            <a:endParaRPr lang="es-MX" altLang="es-CO" sz="5400" dirty="0">
              <a:latin typeface="Eras Bold ITC" panose="020B0907030504020204" pitchFamily="34" charset="0"/>
            </a:endParaRPr>
          </a:p>
        </p:txBody>
      </p:sp>
      <p:sp>
        <p:nvSpPr>
          <p:cNvPr id="6" name="CuadroTexto 5"/>
          <p:cNvSpPr txBox="1"/>
          <p:nvPr/>
        </p:nvSpPr>
        <p:spPr>
          <a:xfrm rot="21068326">
            <a:off x="3071625" y="2106752"/>
            <a:ext cx="4571903" cy="2584450"/>
          </a:xfrm>
          <a:prstGeom prst="rect">
            <a:avLst/>
          </a:prstGeom>
          <a:noFill/>
        </p:spPr>
        <p:txBody>
          <a:bodyPr wrap="square" rtlCol="0">
            <a:spAutoFit/>
          </a:bodyPr>
          <a:lstStyle/>
          <a:p>
            <a:pPr marL="285750" indent="-285750">
              <a:buFontTx/>
              <a:buChar char="-"/>
            </a:pPr>
            <a:r>
              <a:rPr lang="es-MX" altLang="es-ES" b="1" dirty="0">
                <a:effectLst>
                  <a:outerShdw blurRad="38100" dist="38100" dir="2700000" algn="tl">
                    <a:srgbClr val="000000">
                      <a:alpha val="43137"/>
                    </a:srgbClr>
                  </a:outerShdw>
                </a:effectLst>
                <a:latin typeface="Bradley Hand ITC" panose="03070402050302030203" pitchFamily="66" charset="0"/>
              </a:rPr>
              <a:t>importante en la dieta</a:t>
            </a:r>
            <a:endParaRPr lang="es-MX" alt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b="1" dirty="0">
                <a:effectLst>
                  <a:outerShdw blurRad="38100" dist="38100" dir="2700000" algn="tl">
                    <a:srgbClr val="000000">
                      <a:alpha val="43137"/>
                    </a:srgbClr>
                  </a:outerShdw>
                </a:effectLst>
                <a:latin typeface="Bradley Hand ITC" panose="03070402050302030203" pitchFamily="66" charset="0"/>
              </a:rPr>
              <a:t>Brindan energia</a:t>
            </a:r>
            <a:endParaRPr lang="es-MX" alt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b="1" dirty="0">
                <a:effectLst>
                  <a:outerShdw blurRad="38100" dist="38100" dir="2700000" algn="tl">
                    <a:srgbClr val="000000">
                      <a:alpha val="43137"/>
                    </a:srgbClr>
                  </a:outerShdw>
                </a:effectLst>
                <a:latin typeface="Bradley Hand ITC" panose="03070402050302030203" pitchFamily="66" charset="0"/>
              </a:rPr>
              <a:t>Las más saludables son de origen vegetal</a:t>
            </a:r>
            <a:endParaRPr lang="es-MX" alt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b="1" dirty="0">
                <a:effectLst>
                  <a:outerShdw blurRad="38100" dist="38100" dir="2700000" algn="tl">
                    <a:srgbClr val="000000">
                      <a:alpha val="43137"/>
                    </a:srgbClr>
                  </a:outerShdw>
                </a:effectLst>
                <a:latin typeface="Bradley Hand ITC" panose="03070402050302030203" pitchFamily="66" charset="0"/>
              </a:rPr>
              <a:t>Ayuda a dismininuir riesgo de ataques cardiacos</a:t>
            </a:r>
            <a:endParaRPr lang="es-MX" alt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b="1" dirty="0">
                <a:effectLst>
                  <a:outerShdw blurRad="38100" dist="38100" dir="2700000" algn="tl">
                    <a:srgbClr val="000000">
                      <a:alpha val="43137"/>
                    </a:srgbClr>
                  </a:outerShdw>
                </a:effectLst>
                <a:latin typeface="Bradley Hand ITC" panose="03070402050302030203" pitchFamily="66" charset="0"/>
              </a:rPr>
              <a:t>Son relevantes en la dieta </a:t>
            </a:r>
            <a:endParaRPr lang="es-MX" alt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r>
              <a:rPr lang="es-MX" altLang="es-ES" b="1" dirty="0">
                <a:effectLst>
                  <a:outerShdw blurRad="38100" dist="38100" dir="2700000" algn="tl">
                    <a:srgbClr val="000000">
                      <a:alpha val="43137"/>
                    </a:srgbClr>
                  </a:outerShdw>
                </a:effectLst>
                <a:latin typeface="Bradley Hand ITC" panose="03070402050302030203" pitchFamily="66" charset="0"/>
              </a:rPr>
              <a:t>Nutriente que absorbe vitaminas</a:t>
            </a:r>
            <a:endParaRPr 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endParaRPr lang="es-ES" b="1" dirty="0">
              <a:effectLst>
                <a:outerShdw blurRad="38100" dist="38100" dir="2700000" algn="tl">
                  <a:srgbClr val="000000">
                    <a:alpha val="43137"/>
                  </a:srgbClr>
                </a:outerShdw>
              </a:effectLst>
              <a:latin typeface="Bradley Hand ITC" panose="03070402050302030203" pitchFamily="66" charset="0"/>
            </a:endParaRPr>
          </a:p>
          <a:p>
            <a:pPr marL="285750" indent="-285750">
              <a:buFontTx/>
              <a:buChar char="-"/>
            </a:pPr>
            <a:endParaRPr lang="es-CO" b="1" dirty="0">
              <a:effectLst>
                <a:outerShdw blurRad="38100" dist="38100" dir="2700000" algn="tl">
                  <a:srgbClr val="000000">
                    <a:alpha val="43137"/>
                  </a:srgbClr>
                </a:outerShdw>
              </a:effectLst>
              <a:latin typeface="Bradley Hand ITC" panose="03070402050302030203" pitchFamily="66" charset="0"/>
            </a:endParaRPr>
          </a:p>
        </p:txBody>
      </p:sp>
      <p:pic>
        <p:nvPicPr>
          <p:cNvPr id="102" name="Content Placeholder 101"/>
          <p:cNvPicPr/>
          <p:nvPr>
            <p:ph idx="1"/>
          </p:nvPr>
        </p:nvPicPr>
        <p:blipFill>
          <a:blip r:embed="rId2"/>
          <a:stretch>
            <a:fillRect/>
          </a:stretch>
        </p:blipFill>
        <p:spPr>
          <a:xfrm rot="19800000">
            <a:off x="6668135" y="2940685"/>
            <a:ext cx="4205605" cy="1804035"/>
          </a:xfrm>
          <a:prstGeom prst="rect">
            <a:avLst/>
          </a:prstGeom>
          <a:noFill/>
          <a:ln w="9525">
            <a:no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2442</Words>
  <Application>WPS Presentation</Application>
  <PresentationFormat>Personalizado</PresentationFormat>
  <Paragraphs>135</Paragraphs>
  <Slides>12</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12</vt:i4>
      </vt:variant>
    </vt:vector>
  </HeadingPairs>
  <TitlesOfParts>
    <vt:vector size="25" baseType="lpstr">
      <vt:lpstr>Arial</vt:lpstr>
      <vt:lpstr>SimSun</vt:lpstr>
      <vt:lpstr>Wingdings</vt:lpstr>
      <vt:lpstr>Eras Bold ITC</vt:lpstr>
      <vt:lpstr>Avenir Next LT Pro Light</vt:lpstr>
      <vt:lpstr>Yu Gothic UI Light</vt:lpstr>
      <vt:lpstr>Bradley Hand ITC</vt:lpstr>
      <vt:lpstr>Microsoft YaHei</vt:lpstr>
      <vt:lpstr>Arial Unicode MS</vt:lpstr>
      <vt:lpstr>Calibri Light</vt:lpstr>
      <vt:lpstr>Calibri</vt:lpstr>
      <vt:lpstr>Tema de Office</vt:lpstr>
      <vt:lpstr>1_Tema de Office</vt:lpstr>
      <vt:lpstr>PROPIEDADES ORGANOLEPTICAS DE ACEITES Y GRASAS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GRASAS SATURADAS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PROPIEDADES ORGANOLEPTICAS DE ACEITES Y GRASAS</dc:title>
  <dc:creator>VARGAS BLANCO LAURA CAMILA</dc:creator>
  <cp:lastModifiedBy>user</cp:lastModifiedBy>
  <cp:revision>8</cp:revision>
  <dcterms:created xsi:type="dcterms:W3CDTF">2022-04-06T00:53:00Z</dcterms:created>
  <dcterms:modified xsi:type="dcterms:W3CDTF">2022-04-07T00:37:36Z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4CF2C5DB55614A25AF7D59D3F78D5EC0</vt:lpwstr>
  </property>
  <property fmtid="{D5CDD505-2E9C-101B-9397-08002B2CF9AE}" pid="3" name="KSOProductBuildVer">
    <vt:lpwstr>1033-11.2.0.11042</vt:lpwstr>
  </property>
</Properties>
</file>