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6" r:id="rId2"/>
    <p:sldId id="257" r:id="rId3"/>
    <p:sldId id="258" r:id="rId4"/>
    <p:sldId id="259" r:id="rId5"/>
    <p:sldId id="260" r:id="rId6"/>
    <p:sldId id="269" r:id="rId7"/>
    <p:sldId id="261" r:id="rId8"/>
    <p:sldId id="265" r:id="rId9"/>
    <p:sldId id="262" r:id="rId10"/>
    <p:sldId id="263" r:id="rId11"/>
    <p:sldId id="266" r:id="rId12"/>
    <p:sldId id="267" r:id="rId13"/>
    <p:sldId id="273" r:id="rId14"/>
    <p:sldId id="274"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95E"/>
    <a:srgbClr val="FDD901"/>
    <a:srgbClr val="00C9C4"/>
    <a:srgbClr val="FDD900"/>
    <a:srgbClr val="FED801"/>
    <a:srgbClr val="A0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1485" autoAdjust="0"/>
  </p:normalViewPr>
  <p:slideViewPr>
    <p:cSldViewPr snapToGrid="0">
      <p:cViewPr varScale="1">
        <p:scale>
          <a:sx n="73" d="100"/>
          <a:sy n="73" d="100"/>
        </p:scale>
        <p:origin x="540" y="60"/>
      </p:cViewPr>
      <p:guideLst>
        <p:guide orient="horz" pos="2160"/>
        <p:guide pos="3840"/>
      </p:guideLst>
    </p:cSldViewPr>
  </p:slideViewPr>
  <p:outlineViewPr>
    <p:cViewPr>
      <p:scale>
        <a:sx n="33" d="100"/>
        <a:sy n="33" d="100"/>
      </p:scale>
      <p:origin x="0" y="4026"/>
    </p:cViewPr>
  </p:outlin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5AF88-2160-4FCE-801F-9B8F5DB58F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0318A3E2-BCF0-4B86-B8F5-FB730F7458B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a:latin typeface="Helvetica" panose="020B0604020202020204" pitchFamily="34" charset="0"/>
            </a:rPr>
            <a:t>PROPUESTA</a:t>
          </a:r>
          <a:endParaRPr lang="es-CO" sz="1600" b="1" dirty="0">
            <a:latin typeface="Helvetica" panose="020B0604020202020204" pitchFamily="34" charset="0"/>
          </a:endParaRPr>
        </a:p>
      </dgm:t>
    </dgm:pt>
    <dgm:pt modelId="{3A6C812D-687C-4B22-BF5D-C370FFE7963F}" type="parTrans" cxnId="{D1C7B194-0452-46AC-B3DA-E24B16782371}">
      <dgm:prSet/>
      <dgm:spPr/>
      <dgm:t>
        <a:bodyPr/>
        <a:lstStyle/>
        <a:p>
          <a:endParaRPr lang="es-CO" sz="1200" b="1">
            <a:latin typeface="Helvetica" panose="020B0604020202020204" pitchFamily="34" charset="0"/>
          </a:endParaRPr>
        </a:p>
      </dgm:t>
    </dgm:pt>
    <dgm:pt modelId="{53D3D217-8B32-41EE-9A54-6FF2CF871823}" type="sibTrans" cxnId="{D1C7B194-0452-46AC-B3DA-E24B16782371}">
      <dgm:prSet/>
      <dgm:spPr/>
      <dgm:t>
        <a:bodyPr/>
        <a:lstStyle/>
        <a:p>
          <a:endParaRPr lang="es-CO" sz="1200" b="1">
            <a:latin typeface="Helvetica" panose="020B0604020202020204" pitchFamily="34" charset="0"/>
          </a:endParaRPr>
        </a:p>
      </dgm:t>
    </dgm:pt>
    <dgm:pt modelId="{E55F155C-7C0F-4788-9504-856AA5F81DA2}">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PRESENTACIÓN DEL PROYECTO</a:t>
          </a:r>
        </a:p>
      </dgm:t>
    </dgm:pt>
    <dgm:pt modelId="{140FE51E-8AF0-4293-8C97-C7946248CFFF}" type="sibTrans" cxnId="{EE3422BD-72A0-4FC5-8540-EAC4B9F96E9A}">
      <dgm:prSet/>
      <dgm:spPr/>
      <dgm:t>
        <a:bodyPr/>
        <a:lstStyle/>
        <a:p>
          <a:endParaRPr lang="es-CO" sz="1200" b="1">
            <a:latin typeface="Helvetica" panose="020B0604020202020204" pitchFamily="34" charset="0"/>
          </a:endParaRPr>
        </a:p>
      </dgm:t>
    </dgm:pt>
    <dgm:pt modelId="{4C4A12E3-4C46-4459-AD5A-B933D82B9197}" type="parTrans" cxnId="{EE3422BD-72A0-4FC5-8540-EAC4B9F96E9A}">
      <dgm:prSet/>
      <dgm:spPr/>
      <dgm:t>
        <a:bodyPr/>
        <a:lstStyle/>
        <a:p>
          <a:endParaRPr lang="es-CO" sz="1200" b="1">
            <a:latin typeface="Helvetica" panose="020B0604020202020204" pitchFamily="34" charset="0"/>
          </a:endParaRPr>
        </a:p>
      </dgm:t>
    </dgm:pt>
    <dgm:pt modelId="{B5F550D3-DBF8-48B4-B943-34890EE2817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ANTECEDENTES  Y METODOLOGÍA</a:t>
          </a:r>
        </a:p>
      </dgm:t>
    </dgm:pt>
    <dgm:pt modelId="{13581F4A-9AC1-4452-B049-6F32255FA28A}" type="parTrans" cxnId="{799C87F2-5499-48C2-8ADE-F4FD2790E60E}">
      <dgm:prSet/>
      <dgm:spPr/>
      <dgm:t>
        <a:bodyPr/>
        <a:lstStyle/>
        <a:p>
          <a:endParaRPr lang="es-CO" sz="1200"/>
        </a:p>
      </dgm:t>
    </dgm:pt>
    <dgm:pt modelId="{BC5BF341-EFC9-4774-8C35-F6CCEED90D1E}" type="sibTrans" cxnId="{799C87F2-5499-48C2-8ADE-F4FD2790E60E}">
      <dgm:prSet/>
      <dgm:spPr/>
      <dgm:t>
        <a:bodyPr/>
        <a:lstStyle/>
        <a:p>
          <a:endParaRPr lang="es-CO" sz="1200"/>
        </a:p>
      </dgm:t>
    </dgm:pt>
    <dgm:pt modelId="{B37969C4-9FB0-4BC2-A7B1-ECB5EDA8BDFF}">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RESULTADOS	</a:t>
          </a:r>
        </a:p>
      </dgm:t>
    </dgm:pt>
    <dgm:pt modelId="{BB062A3E-0AF2-43EB-AD13-CCA3BF111481}" type="parTrans" cxnId="{17035BD9-F272-47FF-9F85-C8DCF004AF3F}">
      <dgm:prSet/>
      <dgm:spPr/>
      <dgm:t>
        <a:bodyPr/>
        <a:lstStyle/>
        <a:p>
          <a:endParaRPr lang="es-CO" sz="1200"/>
        </a:p>
      </dgm:t>
    </dgm:pt>
    <dgm:pt modelId="{4EA7F9F1-869A-4050-847A-5FFF8B0892AB}" type="sibTrans" cxnId="{17035BD9-F272-47FF-9F85-C8DCF004AF3F}">
      <dgm:prSet/>
      <dgm:spPr/>
      <dgm:t>
        <a:bodyPr/>
        <a:lstStyle/>
        <a:p>
          <a:endParaRPr lang="es-CO" sz="1200"/>
        </a:p>
      </dgm:t>
    </dgm:pt>
    <dgm:pt modelId="{2D2E85FC-8F87-47E9-99AA-0466B0CD0E84}">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CONCLUSIONES</a:t>
          </a:r>
        </a:p>
      </dgm:t>
    </dgm:pt>
    <dgm:pt modelId="{B526CEF2-A380-4088-8086-B197E2E9E2BB}" type="parTrans" cxnId="{48C0F13F-681F-4B81-8358-123EB6A60AE5}">
      <dgm:prSet/>
      <dgm:spPr/>
      <dgm:t>
        <a:bodyPr/>
        <a:lstStyle/>
        <a:p>
          <a:endParaRPr lang="es-ES"/>
        </a:p>
      </dgm:t>
    </dgm:pt>
    <dgm:pt modelId="{8EE7542E-3C03-4700-BF01-279E9B4855E0}" type="sibTrans" cxnId="{48C0F13F-681F-4B81-8358-123EB6A60AE5}">
      <dgm:prSet/>
      <dgm:spPr/>
      <dgm:t>
        <a:bodyPr/>
        <a:lstStyle/>
        <a:p>
          <a:endParaRPr lang="es-ES"/>
        </a:p>
      </dgm:t>
    </dgm:pt>
    <dgm:pt modelId="{1C2197C7-D4CA-4135-8DE9-718AE0491468}" type="pres">
      <dgm:prSet presAssocID="{9335AF88-2160-4FCE-801F-9B8F5DB58FB6}" presName="linear" presStyleCnt="0">
        <dgm:presLayoutVars>
          <dgm:dir/>
          <dgm:animLvl val="lvl"/>
          <dgm:resizeHandles val="exact"/>
        </dgm:presLayoutVars>
      </dgm:prSet>
      <dgm:spPr/>
      <dgm:t>
        <a:bodyPr/>
        <a:lstStyle/>
        <a:p>
          <a:endParaRPr lang="es-CO"/>
        </a:p>
      </dgm:t>
    </dgm:pt>
    <dgm:pt modelId="{10C4D527-DF12-4FB2-88A8-CFD29B448E2B}" type="pres">
      <dgm:prSet presAssocID="{E55F155C-7C0F-4788-9504-856AA5F81DA2}" presName="parentLin" presStyleCnt="0"/>
      <dgm:spPr/>
    </dgm:pt>
    <dgm:pt modelId="{8D16B35F-F8D5-4006-BF43-57A2D7D03EB7}" type="pres">
      <dgm:prSet presAssocID="{E55F155C-7C0F-4788-9504-856AA5F81DA2}" presName="parentLeftMargin" presStyleLbl="node1" presStyleIdx="0" presStyleCnt="5"/>
      <dgm:spPr/>
      <dgm:t>
        <a:bodyPr/>
        <a:lstStyle/>
        <a:p>
          <a:endParaRPr lang="es-CO"/>
        </a:p>
      </dgm:t>
    </dgm:pt>
    <dgm:pt modelId="{B59C56B7-B6A3-4C25-B956-4C713D7A4927}" type="pres">
      <dgm:prSet presAssocID="{E55F155C-7C0F-4788-9504-856AA5F81DA2}" presName="parentText" presStyleLbl="node1" presStyleIdx="0" presStyleCnt="5">
        <dgm:presLayoutVars>
          <dgm:chMax val="0"/>
          <dgm:bulletEnabled val="1"/>
        </dgm:presLayoutVars>
      </dgm:prSet>
      <dgm:spPr>
        <a:prstGeom prst="snip2DiagRect">
          <a:avLst/>
        </a:prstGeom>
      </dgm:spPr>
      <dgm:t>
        <a:bodyPr/>
        <a:lstStyle/>
        <a:p>
          <a:endParaRPr lang="es-CO"/>
        </a:p>
      </dgm:t>
    </dgm:pt>
    <dgm:pt modelId="{445E34ED-6C47-449B-B7DB-35AA305DCB6D}" type="pres">
      <dgm:prSet presAssocID="{E55F155C-7C0F-4788-9504-856AA5F81DA2}" presName="negativeSpace" presStyleCnt="0"/>
      <dgm:spPr/>
    </dgm:pt>
    <dgm:pt modelId="{45358F21-9B85-4778-9111-23F8881CD4FF}" type="pres">
      <dgm:prSet presAssocID="{E55F155C-7C0F-4788-9504-856AA5F81DA2}" presName="childText" presStyleLbl="conFgAcc1" presStyleIdx="0" presStyleCnt="5">
        <dgm:presLayoutVars>
          <dgm:bulletEnabled val="1"/>
        </dgm:presLayoutVars>
      </dgm:prSet>
      <dgm:spPr>
        <a:ln w="19050">
          <a:solidFill>
            <a:srgbClr val="00C9C4"/>
          </a:solidFill>
        </a:ln>
      </dgm:spPr>
    </dgm:pt>
    <dgm:pt modelId="{27C59DAD-1B90-4A96-934D-133CD6AB5ADC}" type="pres">
      <dgm:prSet presAssocID="{140FE51E-8AF0-4293-8C97-C7946248CFFF}" presName="spaceBetweenRectangles" presStyleCnt="0"/>
      <dgm:spPr/>
    </dgm:pt>
    <dgm:pt modelId="{46A74E3C-E80E-4BB5-9CE6-B24F96F2BA6D}" type="pres">
      <dgm:prSet presAssocID="{B5F550D3-DBF8-48B4-B943-34890EE2817B}" presName="parentLin" presStyleCnt="0"/>
      <dgm:spPr/>
    </dgm:pt>
    <dgm:pt modelId="{A310FE57-1742-42C4-ACD8-40E8FB8A834A}" type="pres">
      <dgm:prSet presAssocID="{B5F550D3-DBF8-48B4-B943-34890EE2817B}" presName="parentLeftMargin" presStyleLbl="node1" presStyleIdx="0" presStyleCnt="5"/>
      <dgm:spPr/>
      <dgm:t>
        <a:bodyPr/>
        <a:lstStyle/>
        <a:p>
          <a:endParaRPr lang="es-CO"/>
        </a:p>
      </dgm:t>
    </dgm:pt>
    <dgm:pt modelId="{D33C06E8-A015-48F7-B5C0-8718659CE6EB}" type="pres">
      <dgm:prSet presAssocID="{B5F550D3-DBF8-48B4-B943-34890EE2817B}" presName="parentText" presStyleLbl="node1" presStyleIdx="1" presStyleCnt="5">
        <dgm:presLayoutVars>
          <dgm:chMax val="0"/>
          <dgm:bulletEnabled val="1"/>
        </dgm:presLayoutVars>
      </dgm:prSet>
      <dgm:spPr/>
      <dgm:t>
        <a:bodyPr/>
        <a:lstStyle/>
        <a:p>
          <a:endParaRPr lang="es-CO"/>
        </a:p>
      </dgm:t>
    </dgm:pt>
    <dgm:pt modelId="{ABBEDA08-ACE2-43CB-B019-415906AA25CB}" type="pres">
      <dgm:prSet presAssocID="{B5F550D3-DBF8-48B4-B943-34890EE2817B}" presName="negativeSpace" presStyleCnt="0"/>
      <dgm:spPr/>
    </dgm:pt>
    <dgm:pt modelId="{1B0AE0F0-84A7-4253-A13D-B5A2057B68F1}" type="pres">
      <dgm:prSet presAssocID="{B5F550D3-DBF8-48B4-B943-34890EE2817B}" presName="childText" presStyleLbl="conFgAcc1" presStyleIdx="1" presStyleCnt="5">
        <dgm:presLayoutVars>
          <dgm:bulletEnabled val="1"/>
        </dgm:presLayoutVars>
      </dgm:prSet>
      <dgm:spPr/>
    </dgm:pt>
    <dgm:pt modelId="{FC2774E7-9486-44C9-8ACE-FA4C52AEB71C}" type="pres">
      <dgm:prSet presAssocID="{BC5BF341-EFC9-4774-8C35-F6CCEED90D1E}" presName="spaceBetweenRectangles" presStyleCnt="0"/>
      <dgm:spPr/>
    </dgm:pt>
    <dgm:pt modelId="{B14B9A40-1935-4601-86F6-8F33EC5EFD46}" type="pres">
      <dgm:prSet presAssocID="{B37969C4-9FB0-4BC2-A7B1-ECB5EDA8BDFF}" presName="parentLin" presStyleCnt="0"/>
      <dgm:spPr/>
    </dgm:pt>
    <dgm:pt modelId="{936CBC11-FC7E-4C59-9006-336C19ED6AFF}" type="pres">
      <dgm:prSet presAssocID="{B37969C4-9FB0-4BC2-A7B1-ECB5EDA8BDFF}" presName="parentLeftMargin" presStyleLbl="node1" presStyleIdx="1" presStyleCnt="5"/>
      <dgm:spPr/>
      <dgm:t>
        <a:bodyPr/>
        <a:lstStyle/>
        <a:p>
          <a:endParaRPr lang="es-CO"/>
        </a:p>
      </dgm:t>
    </dgm:pt>
    <dgm:pt modelId="{3AC2E5E7-14A6-46B2-86BF-AAF7C37A6716}" type="pres">
      <dgm:prSet presAssocID="{B37969C4-9FB0-4BC2-A7B1-ECB5EDA8BDFF}" presName="parentText" presStyleLbl="node1" presStyleIdx="2" presStyleCnt="5">
        <dgm:presLayoutVars>
          <dgm:chMax val="0"/>
          <dgm:bulletEnabled val="1"/>
        </dgm:presLayoutVars>
      </dgm:prSet>
      <dgm:spPr/>
      <dgm:t>
        <a:bodyPr/>
        <a:lstStyle/>
        <a:p>
          <a:endParaRPr lang="es-CO"/>
        </a:p>
      </dgm:t>
    </dgm:pt>
    <dgm:pt modelId="{DB18DEB0-F84E-4FED-88B3-F3EDFA0B1A28}" type="pres">
      <dgm:prSet presAssocID="{B37969C4-9FB0-4BC2-A7B1-ECB5EDA8BDFF}" presName="negativeSpace" presStyleCnt="0"/>
      <dgm:spPr/>
    </dgm:pt>
    <dgm:pt modelId="{D4298CE8-ABB2-435F-9E19-CB99952111AE}" type="pres">
      <dgm:prSet presAssocID="{B37969C4-9FB0-4BC2-A7B1-ECB5EDA8BDFF}" presName="childText" presStyleLbl="conFgAcc1" presStyleIdx="2" presStyleCnt="5">
        <dgm:presLayoutVars>
          <dgm:bulletEnabled val="1"/>
        </dgm:presLayoutVars>
      </dgm:prSet>
      <dgm:spPr/>
    </dgm:pt>
    <dgm:pt modelId="{FB67B2B7-E878-44B0-B0D3-3B264C28AF5A}" type="pres">
      <dgm:prSet presAssocID="{4EA7F9F1-869A-4050-847A-5FFF8B0892AB}" presName="spaceBetweenRectangles" presStyleCnt="0"/>
      <dgm:spPr/>
    </dgm:pt>
    <dgm:pt modelId="{6B72D5B6-86F5-4000-BD11-076C5B28D280}" type="pres">
      <dgm:prSet presAssocID="{2D2E85FC-8F87-47E9-99AA-0466B0CD0E84}" presName="parentLin" presStyleCnt="0"/>
      <dgm:spPr/>
    </dgm:pt>
    <dgm:pt modelId="{EDDD8994-1DAC-421E-A603-591A46C7C8E2}" type="pres">
      <dgm:prSet presAssocID="{2D2E85FC-8F87-47E9-99AA-0466B0CD0E84}" presName="parentLeftMargin" presStyleLbl="node1" presStyleIdx="2" presStyleCnt="5"/>
      <dgm:spPr/>
      <dgm:t>
        <a:bodyPr/>
        <a:lstStyle/>
        <a:p>
          <a:endParaRPr lang="es-CO"/>
        </a:p>
      </dgm:t>
    </dgm:pt>
    <dgm:pt modelId="{E3ACD1D7-ED37-49AA-8C26-ECC16A4784AC}" type="pres">
      <dgm:prSet presAssocID="{2D2E85FC-8F87-47E9-99AA-0466B0CD0E84}" presName="parentText" presStyleLbl="node1" presStyleIdx="3" presStyleCnt="5">
        <dgm:presLayoutVars>
          <dgm:chMax val="0"/>
          <dgm:bulletEnabled val="1"/>
        </dgm:presLayoutVars>
      </dgm:prSet>
      <dgm:spPr/>
      <dgm:t>
        <a:bodyPr/>
        <a:lstStyle/>
        <a:p>
          <a:endParaRPr lang="es-CO"/>
        </a:p>
      </dgm:t>
    </dgm:pt>
    <dgm:pt modelId="{9F0588A2-63D7-4293-98EC-D1A07609DB66}" type="pres">
      <dgm:prSet presAssocID="{2D2E85FC-8F87-47E9-99AA-0466B0CD0E84}" presName="negativeSpace" presStyleCnt="0"/>
      <dgm:spPr/>
    </dgm:pt>
    <dgm:pt modelId="{75699E07-A4AC-43A3-A249-CFD9E68551E1}" type="pres">
      <dgm:prSet presAssocID="{2D2E85FC-8F87-47E9-99AA-0466B0CD0E84}" presName="childText" presStyleLbl="conFgAcc1" presStyleIdx="3" presStyleCnt="5">
        <dgm:presLayoutVars>
          <dgm:bulletEnabled val="1"/>
        </dgm:presLayoutVars>
      </dgm:prSet>
      <dgm:spPr/>
    </dgm:pt>
    <dgm:pt modelId="{72709D88-3EEB-4D08-A780-7C9BAE83B9B3}" type="pres">
      <dgm:prSet presAssocID="{8EE7542E-3C03-4700-BF01-279E9B4855E0}" presName="spaceBetweenRectangles" presStyleCnt="0"/>
      <dgm:spPr/>
    </dgm:pt>
    <dgm:pt modelId="{8EF064BA-1577-4D8B-B4D0-476C607FC84E}" type="pres">
      <dgm:prSet presAssocID="{0318A3E2-BCF0-4B86-B8F5-FB730F7458BB}" presName="parentLin" presStyleCnt="0"/>
      <dgm:spPr/>
    </dgm:pt>
    <dgm:pt modelId="{7A28E2FB-2BFD-41E2-89E4-82B81545DC56}" type="pres">
      <dgm:prSet presAssocID="{0318A3E2-BCF0-4B86-B8F5-FB730F7458BB}" presName="parentLeftMargin" presStyleLbl="node1" presStyleIdx="3" presStyleCnt="5"/>
      <dgm:spPr/>
      <dgm:t>
        <a:bodyPr/>
        <a:lstStyle/>
        <a:p>
          <a:endParaRPr lang="es-CO"/>
        </a:p>
      </dgm:t>
    </dgm:pt>
    <dgm:pt modelId="{F2937D0F-B45B-45A6-8A4A-FE0CB3454271}" type="pres">
      <dgm:prSet presAssocID="{0318A3E2-BCF0-4B86-B8F5-FB730F7458BB}" presName="parentText" presStyleLbl="node1" presStyleIdx="4" presStyleCnt="5">
        <dgm:presLayoutVars>
          <dgm:chMax val="0"/>
          <dgm:bulletEnabled val="1"/>
        </dgm:presLayoutVars>
      </dgm:prSet>
      <dgm:spPr>
        <a:prstGeom prst="snip2DiagRect">
          <a:avLst/>
        </a:prstGeom>
      </dgm:spPr>
      <dgm:t>
        <a:bodyPr/>
        <a:lstStyle/>
        <a:p>
          <a:endParaRPr lang="es-CO"/>
        </a:p>
      </dgm:t>
    </dgm:pt>
    <dgm:pt modelId="{215C80AB-98E2-4351-85BA-EF47DD5D2F99}" type="pres">
      <dgm:prSet presAssocID="{0318A3E2-BCF0-4B86-B8F5-FB730F7458BB}" presName="negativeSpace" presStyleCnt="0"/>
      <dgm:spPr/>
    </dgm:pt>
    <dgm:pt modelId="{8938ADB9-7EF0-402A-A18B-27146CAB15EC}" type="pres">
      <dgm:prSet presAssocID="{0318A3E2-BCF0-4B86-B8F5-FB730F7458BB}" presName="childText" presStyleLbl="conFgAcc1" presStyleIdx="4" presStyleCnt="5">
        <dgm:presLayoutVars>
          <dgm:bulletEnabled val="1"/>
        </dgm:presLayoutVars>
      </dgm:prSet>
      <dgm:spPr>
        <a:ln w="19050">
          <a:solidFill>
            <a:srgbClr val="00C9C4"/>
          </a:solidFill>
        </a:ln>
      </dgm:spPr>
    </dgm:pt>
  </dgm:ptLst>
  <dgm:cxnLst>
    <dgm:cxn modelId="{EE3422BD-72A0-4FC5-8540-EAC4B9F96E9A}" srcId="{9335AF88-2160-4FCE-801F-9B8F5DB58FB6}" destId="{E55F155C-7C0F-4788-9504-856AA5F81DA2}" srcOrd="0" destOrd="0" parTransId="{4C4A12E3-4C46-4459-AD5A-B933D82B9197}" sibTransId="{140FE51E-8AF0-4293-8C97-C7946248CFFF}"/>
    <dgm:cxn modelId="{B7EE030F-DC8F-4818-BFFB-045F97C2DD3E}" type="presOf" srcId="{B37969C4-9FB0-4BC2-A7B1-ECB5EDA8BDFF}" destId="{936CBC11-FC7E-4C59-9006-336C19ED6AFF}" srcOrd="0" destOrd="0" presId="urn:microsoft.com/office/officeart/2005/8/layout/list1"/>
    <dgm:cxn modelId="{7EC8C7D8-A08F-492D-9EDB-90CFC503F944}" type="presOf" srcId="{E55F155C-7C0F-4788-9504-856AA5F81DA2}" destId="{8D16B35F-F8D5-4006-BF43-57A2D7D03EB7}" srcOrd="0" destOrd="0" presId="urn:microsoft.com/office/officeart/2005/8/layout/list1"/>
    <dgm:cxn modelId="{17035BD9-F272-47FF-9F85-C8DCF004AF3F}" srcId="{9335AF88-2160-4FCE-801F-9B8F5DB58FB6}" destId="{B37969C4-9FB0-4BC2-A7B1-ECB5EDA8BDFF}" srcOrd="2" destOrd="0" parTransId="{BB062A3E-0AF2-43EB-AD13-CCA3BF111481}" sibTransId="{4EA7F9F1-869A-4050-847A-5FFF8B0892AB}"/>
    <dgm:cxn modelId="{A82134E0-1079-4C06-BACC-6AC9000D3256}" type="presOf" srcId="{B5F550D3-DBF8-48B4-B943-34890EE2817B}" destId="{D33C06E8-A015-48F7-B5C0-8718659CE6EB}" srcOrd="1" destOrd="0" presId="urn:microsoft.com/office/officeart/2005/8/layout/list1"/>
    <dgm:cxn modelId="{48C0F13F-681F-4B81-8358-123EB6A60AE5}" srcId="{9335AF88-2160-4FCE-801F-9B8F5DB58FB6}" destId="{2D2E85FC-8F87-47E9-99AA-0466B0CD0E84}" srcOrd="3" destOrd="0" parTransId="{B526CEF2-A380-4088-8086-B197E2E9E2BB}" sibTransId="{8EE7542E-3C03-4700-BF01-279E9B4855E0}"/>
    <dgm:cxn modelId="{751C5D49-194B-488B-8F1E-C45F2B32A6AE}" type="presOf" srcId="{B37969C4-9FB0-4BC2-A7B1-ECB5EDA8BDFF}" destId="{3AC2E5E7-14A6-46B2-86BF-AAF7C37A6716}" srcOrd="1" destOrd="0" presId="urn:microsoft.com/office/officeart/2005/8/layout/list1"/>
    <dgm:cxn modelId="{210E782B-91F7-41E5-A110-58F71AF420EA}" type="presOf" srcId="{0318A3E2-BCF0-4B86-B8F5-FB730F7458BB}" destId="{F2937D0F-B45B-45A6-8A4A-FE0CB3454271}" srcOrd="1" destOrd="0" presId="urn:microsoft.com/office/officeart/2005/8/layout/list1"/>
    <dgm:cxn modelId="{647F3A04-D8B5-404D-9490-077EA473C308}" type="presOf" srcId="{2D2E85FC-8F87-47E9-99AA-0466B0CD0E84}" destId="{E3ACD1D7-ED37-49AA-8C26-ECC16A4784AC}" srcOrd="1" destOrd="0" presId="urn:microsoft.com/office/officeart/2005/8/layout/list1"/>
    <dgm:cxn modelId="{D3D207DD-0B00-4871-97D7-EF4FF969F4D3}" type="presOf" srcId="{E55F155C-7C0F-4788-9504-856AA5F81DA2}" destId="{B59C56B7-B6A3-4C25-B956-4C713D7A4927}" srcOrd="1" destOrd="0" presId="urn:microsoft.com/office/officeart/2005/8/layout/list1"/>
    <dgm:cxn modelId="{D1C7B194-0452-46AC-B3DA-E24B16782371}" srcId="{9335AF88-2160-4FCE-801F-9B8F5DB58FB6}" destId="{0318A3E2-BCF0-4B86-B8F5-FB730F7458BB}" srcOrd="4" destOrd="0" parTransId="{3A6C812D-687C-4B22-BF5D-C370FFE7963F}" sibTransId="{53D3D217-8B32-41EE-9A54-6FF2CF871823}"/>
    <dgm:cxn modelId="{E5B2F86B-B382-4800-9483-BFD93E52FF8E}" type="presOf" srcId="{9335AF88-2160-4FCE-801F-9B8F5DB58FB6}" destId="{1C2197C7-D4CA-4135-8DE9-718AE0491468}" srcOrd="0" destOrd="0" presId="urn:microsoft.com/office/officeart/2005/8/layout/list1"/>
    <dgm:cxn modelId="{C203F6BE-D8B1-4CAD-B575-97ECC7608305}" type="presOf" srcId="{0318A3E2-BCF0-4B86-B8F5-FB730F7458BB}" destId="{7A28E2FB-2BFD-41E2-89E4-82B81545DC56}" srcOrd="0" destOrd="0" presId="urn:microsoft.com/office/officeart/2005/8/layout/list1"/>
    <dgm:cxn modelId="{02A8817D-9DB5-44C1-AE49-F29763F9B921}" type="presOf" srcId="{2D2E85FC-8F87-47E9-99AA-0466B0CD0E84}" destId="{EDDD8994-1DAC-421E-A603-591A46C7C8E2}" srcOrd="0" destOrd="0" presId="urn:microsoft.com/office/officeart/2005/8/layout/list1"/>
    <dgm:cxn modelId="{799C87F2-5499-48C2-8ADE-F4FD2790E60E}" srcId="{9335AF88-2160-4FCE-801F-9B8F5DB58FB6}" destId="{B5F550D3-DBF8-48B4-B943-34890EE2817B}" srcOrd="1" destOrd="0" parTransId="{13581F4A-9AC1-4452-B049-6F32255FA28A}" sibTransId="{BC5BF341-EFC9-4774-8C35-F6CCEED90D1E}"/>
    <dgm:cxn modelId="{576F8F3D-9CC4-4735-A90E-5458D38CACF7}" type="presOf" srcId="{B5F550D3-DBF8-48B4-B943-34890EE2817B}" destId="{A310FE57-1742-42C4-ACD8-40E8FB8A834A}" srcOrd="0" destOrd="0" presId="urn:microsoft.com/office/officeart/2005/8/layout/list1"/>
    <dgm:cxn modelId="{F571DE00-03B0-412F-908D-137986D891B1}" type="presParOf" srcId="{1C2197C7-D4CA-4135-8DE9-718AE0491468}" destId="{10C4D527-DF12-4FB2-88A8-CFD29B448E2B}" srcOrd="0" destOrd="0" presId="urn:microsoft.com/office/officeart/2005/8/layout/list1"/>
    <dgm:cxn modelId="{2EB6AC98-5A83-414D-9CD0-780B0C69B0AA}" type="presParOf" srcId="{10C4D527-DF12-4FB2-88A8-CFD29B448E2B}" destId="{8D16B35F-F8D5-4006-BF43-57A2D7D03EB7}" srcOrd="0" destOrd="0" presId="urn:microsoft.com/office/officeart/2005/8/layout/list1"/>
    <dgm:cxn modelId="{911FDBBD-B2D4-474B-AC33-16DA3F98EDCE}" type="presParOf" srcId="{10C4D527-DF12-4FB2-88A8-CFD29B448E2B}" destId="{B59C56B7-B6A3-4C25-B956-4C713D7A4927}" srcOrd="1" destOrd="0" presId="urn:microsoft.com/office/officeart/2005/8/layout/list1"/>
    <dgm:cxn modelId="{EBFD0B12-AF52-450E-A928-0331ED6A089B}" type="presParOf" srcId="{1C2197C7-D4CA-4135-8DE9-718AE0491468}" destId="{445E34ED-6C47-449B-B7DB-35AA305DCB6D}" srcOrd="1" destOrd="0" presId="urn:microsoft.com/office/officeart/2005/8/layout/list1"/>
    <dgm:cxn modelId="{3964BB33-A46C-4EFD-A6DA-062B1264A318}" type="presParOf" srcId="{1C2197C7-D4CA-4135-8DE9-718AE0491468}" destId="{45358F21-9B85-4778-9111-23F8881CD4FF}" srcOrd="2" destOrd="0" presId="urn:microsoft.com/office/officeart/2005/8/layout/list1"/>
    <dgm:cxn modelId="{034E1670-A7C1-44A2-B48A-B94EAB811BB1}" type="presParOf" srcId="{1C2197C7-D4CA-4135-8DE9-718AE0491468}" destId="{27C59DAD-1B90-4A96-934D-133CD6AB5ADC}" srcOrd="3" destOrd="0" presId="urn:microsoft.com/office/officeart/2005/8/layout/list1"/>
    <dgm:cxn modelId="{6E46F3D8-1CDD-435D-8C2F-73640294D746}" type="presParOf" srcId="{1C2197C7-D4CA-4135-8DE9-718AE0491468}" destId="{46A74E3C-E80E-4BB5-9CE6-B24F96F2BA6D}" srcOrd="4" destOrd="0" presId="urn:microsoft.com/office/officeart/2005/8/layout/list1"/>
    <dgm:cxn modelId="{094A6C77-B0BA-4071-B046-23380C229386}" type="presParOf" srcId="{46A74E3C-E80E-4BB5-9CE6-B24F96F2BA6D}" destId="{A310FE57-1742-42C4-ACD8-40E8FB8A834A}" srcOrd="0" destOrd="0" presId="urn:microsoft.com/office/officeart/2005/8/layout/list1"/>
    <dgm:cxn modelId="{549B0054-22B1-4881-BB23-F64B74CAB86B}" type="presParOf" srcId="{46A74E3C-E80E-4BB5-9CE6-B24F96F2BA6D}" destId="{D33C06E8-A015-48F7-B5C0-8718659CE6EB}" srcOrd="1" destOrd="0" presId="urn:microsoft.com/office/officeart/2005/8/layout/list1"/>
    <dgm:cxn modelId="{6EAA051A-98B0-4806-9A2E-5A015F6010CD}" type="presParOf" srcId="{1C2197C7-D4CA-4135-8DE9-718AE0491468}" destId="{ABBEDA08-ACE2-43CB-B019-415906AA25CB}" srcOrd="5" destOrd="0" presId="urn:microsoft.com/office/officeart/2005/8/layout/list1"/>
    <dgm:cxn modelId="{C790624E-694F-4C34-BB69-2713021F184D}" type="presParOf" srcId="{1C2197C7-D4CA-4135-8DE9-718AE0491468}" destId="{1B0AE0F0-84A7-4253-A13D-B5A2057B68F1}" srcOrd="6" destOrd="0" presId="urn:microsoft.com/office/officeart/2005/8/layout/list1"/>
    <dgm:cxn modelId="{BF8E1944-F215-410A-B59D-D7F27DFBEC07}" type="presParOf" srcId="{1C2197C7-D4CA-4135-8DE9-718AE0491468}" destId="{FC2774E7-9486-44C9-8ACE-FA4C52AEB71C}" srcOrd="7" destOrd="0" presId="urn:microsoft.com/office/officeart/2005/8/layout/list1"/>
    <dgm:cxn modelId="{657E3C78-86D5-4E90-AD70-6694BC34F3DD}" type="presParOf" srcId="{1C2197C7-D4CA-4135-8DE9-718AE0491468}" destId="{B14B9A40-1935-4601-86F6-8F33EC5EFD46}" srcOrd="8" destOrd="0" presId="urn:microsoft.com/office/officeart/2005/8/layout/list1"/>
    <dgm:cxn modelId="{C3281E14-260B-42FB-BDAB-418A3EEAC432}" type="presParOf" srcId="{B14B9A40-1935-4601-86F6-8F33EC5EFD46}" destId="{936CBC11-FC7E-4C59-9006-336C19ED6AFF}" srcOrd="0" destOrd="0" presId="urn:microsoft.com/office/officeart/2005/8/layout/list1"/>
    <dgm:cxn modelId="{4C550F10-0C8A-4353-B523-4E842E89004A}" type="presParOf" srcId="{B14B9A40-1935-4601-86F6-8F33EC5EFD46}" destId="{3AC2E5E7-14A6-46B2-86BF-AAF7C37A6716}" srcOrd="1" destOrd="0" presId="urn:microsoft.com/office/officeart/2005/8/layout/list1"/>
    <dgm:cxn modelId="{8CA12DBB-0E43-4CAC-91A8-6C2E1D196BD5}" type="presParOf" srcId="{1C2197C7-D4CA-4135-8DE9-718AE0491468}" destId="{DB18DEB0-F84E-4FED-88B3-F3EDFA0B1A28}" srcOrd="9" destOrd="0" presId="urn:microsoft.com/office/officeart/2005/8/layout/list1"/>
    <dgm:cxn modelId="{3F05ECE7-593E-40FB-AD61-B65E2A809880}" type="presParOf" srcId="{1C2197C7-D4CA-4135-8DE9-718AE0491468}" destId="{D4298CE8-ABB2-435F-9E19-CB99952111AE}" srcOrd="10" destOrd="0" presId="urn:microsoft.com/office/officeart/2005/8/layout/list1"/>
    <dgm:cxn modelId="{A0D0ADCE-E666-4391-AF8A-C0A8ED426C07}" type="presParOf" srcId="{1C2197C7-D4CA-4135-8DE9-718AE0491468}" destId="{FB67B2B7-E878-44B0-B0D3-3B264C28AF5A}" srcOrd="11" destOrd="0" presId="urn:microsoft.com/office/officeart/2005/8/layout/list1"/>
    <dgm:cxn modelId="{3B09DE57-5D4E-449E-976D-2FC182883E37}" type="presParOf" srcId="{1C2197C7-D4CA-4135-8DE9-718AE0491468}" destId="{6B72D5B6-86F5-4000-BD11-076C5B28D280}" srcOrd="12" destOrd="0" presId="urn:microsoft.com/office/officeart/2005/8/layout/list1"/>
    <dgm:cxn modelId="{C5F597B5-BA5F-465C-A851-E6131D22877B}" type="presParOf" srcId="{6B72D5B6-86F5-4000-BD11-076C5B28D280}" destId="{EDDD8994-1DAC-421E-A603-591A46C7C8E2}" srcOrd="0" destOrd="0" presId="urn:microsoft.com/office/officeart/2005/8/layout/list1"/>
    <dgm:cxn modelId="{9172453B-2A16-4CAE-878B-EEDE5C6289F8}" type="presParOf" srcId="{6B72D5B6-86F5-4000-BD11-076C5B28D280}" destId="{E3ACD1D7-ED37-49AA-8C26-ECC16A4784AC}" srcOrd="1" destOrd="0" presId="urn:microsoft.com/office/officeart/2005/8/layout/list1"/>
    <dgm:cxn modelId="{042D7940-0191-46CC-B9E0-3D20521363FA}" type="presParOf" srcId="{1C2197C7-D4CA-4135-8DE9-718AE0491468}" destId="{9F0588A2-63D7-4293-98EC-D1A07609DB66}" srcOrd="13" destOrd="0" presId="urn:microsoft.com/office/officeart/2005/8/layout/list1"/>
    <dgm:cxn modelId="{C1E14D25-C5B1-4D0C-A32C-365D361D9E4A}" type="presParOf" srcId="{1C2197C7-D4CA-4135-8DE9-718AE0491468}" destId="{75699E07-A4AC-43A3-A249-CFD9E68551E1}" srcOrd="14" destOrd="0" presId="urn:microsoft.com/office/officeart/2005/8/layout/list1"/>
    <dgm:cxn modelId="{3129F9C7-FF6C-4B13-8A2A-8FA78055B93A}" type="presParOf" srcId="{1C2197C7-D4CA-4135-8DE9-718AE0491468}" destId="{72709D88-3EEB-4D08-A780-7C9BAE83B9B3}" srcOrd="15" destOrd="0" presId="urn:microsoft.com/office/officeart/2005/8/layout/list1"/>
    <dgm:cxn modelId="{35F5E5B7-E2F6-4C9F-A6E3-AEBEE15C8CF5}" type="presParOf" srcId="{1C2197C7-D4CA-4135-8DE9-718AE0491468}" destId="{8EF064BA-1577-4D8B-B4D0-476C607FC84E}" srcOrd="16" destOrd="0" presId="urn:microsoft.com/office/officeart/2005/8/layout/list1"/>
    <dgm:cxn modelId="{ABEA68E6-5D51-442B-9C82-F7EEBB53B3F3}" type="presParOf" srcId="{8EF064BA-1577-4D8B-B4D0-476C607FC84E}" destId="{7A28E2FB-2BFD-41E2-89E4-82B81545DC56}" srcOrd="0" destOrd="0" presId="urn:microsoft.com/office/officeart/2005/8/layout/list1"/>
    <dgm:cxn modelId="{6D9089C8-C6C9-4CF6-AB8E-265624AC3AD0}" type="presParOf" srcId="{8EF064BA-1577-4D8B-B4D0-476C607FC84E}" destId="{F2937D0F-B45B-45A6-8A4A-FE0CB3454271}" srcOrd="1" destOrd="0" presId="urn:microsoft.com/office/officeart/2005/8/layout/list1"/>
    <dgm:cxn modelId="{7576A6D4-A07A-4524-822C-024ABD909F31}" type="presParOf" srcId="{1C2197C7-D4CA-4135-8DE9-718AE0491468}" destId="{215C80AB-98E2-4351-85BA-EF47DD5D2F99}" srcOrd="17" destOrd="0" presId="urn:microsoft.com/office/officeart/2005/8/layout/list1"/>
    <dgm:cxn modelId="{FA17805A-3766-424F-A668-4669B2F3C8EB}" type="presParOf" srcId="{1C2197C7-D4CA-4135-8DE9-718AE0491468}" destId="{8938ADB9-7EF0-402A-A18B-27146CAB15E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27A552E-2CCE-4F80-AC82-197179D6F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152D490A-0B22-4A5A-A3BA-CFC85C1F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0F2705-A309-48D7-AC25-0CF4748FC0B2}" type="datetimeFigureOut">
              <a:rPr lang="es-CO" smtClean="0"/>
              <a:t>27/05/2020</a:t>
            </a:fld>
            <a:endParaRPr lang="es-CO"/>
          </a:p>
        </p:txBody>
      </p:sp>
      <p:sp>
        <p:nvSpPr>
          <p:cNvPr id="4" name="Marcador de pie de página 3">
            <a:extLst>
              <a:ext uri="{FF2B5EF4-FFF2-40B4-BE49-F238E27FC236}">
                <a16:creationId xmlns:a16="http://schemas.microsoft.com/office/drawing/2014/main" xmlns="" id="{82CA521E-4084-45CD-A4C0-7D1E1BFC4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7BEA99CD-8463-4E30-8656-19E88B55D2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5255C-0707-41EF-8945-453A0A946F3D}" type="slidenum">
              <a:rPr lang="es-CO" smtClean="0"/>
              <a:t>‹Nº›</a:t>
            </a:fld>
            <a:endParaRPr lang="es-CO"/>
          </a:p>
        </p:txBody>
      </p:sp>
    </p:spTree>
    <p:extLst>
      <p:ext uri="{BB962C8B-B14F-4D97-AF65-F5344CB8AC3E}">
        <p14:creationId xmlns:p14="http://schemas.microsoft.com/office/powerpoint/2010/main" val="322487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00910-F332-4050-B121-2896E885B65B}" type="datetimeFigureOut">
              <a:rPr lang="es-CO" smtClean="0"/>
              <a:t>27/05/2020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A1D3A-B190-45F7-A54C-654ABA1ECE6C}" type="slidenum">
              <a:rPr lang="es-CO" smtClean="0"/>
              <a:t>‹Nº›</a:t>
            </a:fld>
            <a:endParaRPr lang="es-CO"/>
          </a:p>
        </p:txBody>
      </p:sp>
    </p:spTree>
    <p:extLst>
      <p:ext uri="{BB962C8B-B14F-4D97-AF65-F5344CB8AC3E}">
        <p14:creationId xmlns:p14="http://schemas.microsoft.com/office/powerpoint/2010/main" val="16462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2CA1D3A-B190-45F7-A54C-654ABA1ECE6C}" type="slidenum">
              <a:rPr lang="es-CO" smtClean="0"/>
              <a:t>3</a:t>
            </a:fld>
            <a:endParaRPr lang="es-CO"/>
          </a:p>
        </p:txBody>
      </p:sp>
    </p:spTree>
    <p:extLst>
      <p:ext uri="{BB962C8B-B14F-4D97-AF65-F5344CB8AC3E}">
        <p14:creationId xmlns:p14="http://schemas.microsoft.com/office/powerpoint/2010/main" val="13659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7" name="Marcador de fecha 6">
            <a:extLst>
              <a:ext uri="{FF2B5EF4-FFF2-40B4-BE49-F238E27FC236}">
                <a16:creationId xmlns:a16="http://schemas.microsoft.com/office/drawing/2014/main" xmlns="" id="{9FCA4D18-971A-4CB1-BD5F-714045C229E4}"/>
              </a:ext>
            </a:extLst>
          </p:cNvPr>
          <p:cNvSpPr>
            <a:spLocks noGrp="1"/>
          </p:cNvSpPr>
          <p:nvPr>
            <p:ph type="dt" sz="half" idx="10"/>
          </p:nvPr>
        </p:nvSpPr>
        <p:spPr/>
        <p:txBody>
          <a:bodyPr/>
          <a:lstStyle>
            <a:lvl1pPr>
              <a:defRPr>
                <a:solidFill>
                  <a:schemeClr val="bg2"/>
                </a:solidFill>
              </a:defRPr>
            </a:lvl1pPr>
          </a:lstStyle>
          <a:p>
            <a:fld id="{975D0162-CCA2-4E9F-AA7D-E44529D7DB3C}" type="datetimeFigureOut">
              <a:rPr lang="es-CO" smtClean="0"/>
              <a:pPr/>
              <a:t>27/05/2020</a:t>
            </a:fld>
            <a:endParaRPr lang="es-CO"/>
          </a:p>
        </p:txBody>
      </p:sp>
      <p:sp>
        <p:nvSpPr>
          <p:cNvPr id="8" name="Marcador de pie de página 7">
            <a:extLst>
              <a:ext uri="{FF2B5EF4-FFF2-40B4-BE49-F238E27FC236}">
                <a16:creationId xmlns:a16="http://schemas.microsoft.com/office/drawing/2014/main" xmlns="" id="{24EF40AA-3734-494C-A1F3-B44B35F20837}"/>
              </a:ext>
            </a:extLst>
          </p:cNvPr>
          <p:cNvSpPr>
            <a:spLocks noGrp="1"/>
          </p:cNvSpPr>
          <p:nvPr>
            <p:ph type="ftr" sz="quarter" idx="11"/>
          </p:nvPr>
        </p:nvSpPr>
        <p:spPr/>
        <p:txBody>
          <a:bodyPr/>
          <a:lstStyle>
            <a:lvl1pPr>
              <a:defRPr>
                <a:solidFill>
                  <a:schemeClr val="bg2"/>
                </a:solidFill>
              </a:defRPr>
            </a:lvl1pPr>
          </a:lstStyle>
          <a:p>
            <a:endParaRPr lang="es-CO" dirty="0"/>
          </a:p>
        </p:txBody>
      </p:sp>
      <p:sp>
        <p:nvSpPr>
          <p:cNvPr id="9" name="Marcador de número de diapositiva 8">
            <a:extLst>
              <a:ext uri="{FF2B5EF4-FFF2-40B4-BE49-F238E27FC236}">
                <a16:creationId xmlns:a16="http://schemas.microsoft.com/office/drawing/2014/main" xmlns="" id="{65F9F71C-21A0-45BC-B864-54EB57952735}"/>
              </a:ext>
            </a:extLst>
          </p:cNvPr>
          <p:cNvSpPr>
            <a:spLocks noGrp="1"/>
          </p:cNvSpPr>
          <p:nvPr>
            <p:ph type="sldNum" sz="quarter" idx="12"/>
          </p:nvPr>
        </p:nvSpPr>
        <p:spPr/>
        <p:txBody>
          <a:bodyPr/>
          <a:lstStyle>
            <a:lvl1pPr>
              <a:defRPr>
                <a:solidFill>
                  <a:schemeClr val="bg2"/>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58766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0740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268537"/>
            <a:ext cx="10515600" cy="1500187"/>
          </a:xfrm>
        </p:spPr>
        <p:txBody>
          <a:bodyPr anchor="b"/>
          <a:lstStyle>
            <a:lvl1pPr>
              <a:defRPr sz="5400">
                <a:solidFill>
                  <a:schemeClr val="accent2"/>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0" y="3851239"/>
            <a:ext cx="10515600" cy="623942"/>
          </a:xfrm>
        </p:spPr>
        <p:txBody>
          <a:bodyPr/>
          <a:lstStyle>
            <a:lvl1pPr marL="0" indent="0">
              <a:lnSpc>
                <a:spcPct val="90000"/>
              </a:lnSpc>
              <a:spcBef>
                <a:spcPts val="1000"/>
              </a:spcBef>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5842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00460" y="1420009"/>
            <a:ext cx="5019340" cy="4756954"/>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1420009"/>
            <a:ext cx="5101814" cy="475695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085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00460" y="93302"/>
            <a:ext cx="8683200" cy="896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0460" y="1315406"/>
            <a:ext cx="4997115"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4" name="Content Placeholder 3"/>
          <p:cNvSpPr>
            <a:spLocks noGrp="1"/>
          </p:cNvSpPr>
          <p:nvPr>
            <p:ph sz="half" idx="2"/>
          </p:nvPr>
        </p:nvSpPr>
        <p:spPr>
          <a:xfrm>
            <a:off x="1000460" y="2226833"/>
            <a:ext cx="4997115" cy="3962830"/>
          </a:xfrm>
        </p:spPr>
        <p:txBody>
          <a:bodyPr/>
          <a:lstStyle>
            <a:lvl1pPr algn="just">
              <a:defRPr/>
            </a:lvl1pPr>
            <a:lvl2pPr algn="just">
              <a:defRPr/>
            </a:lvl2pPr>
            <a:lvl3pPr algn="just">
              <a:defRPr/>
            </a:lvl3pPr>
            <a:lvl4pPr algn="just">
              <a:defRPr/>
            </a:lvl4pPr>
            <a:lvl5pPr algn="just">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315406"/>
            <a:ext cx="5019340"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6" name="Content Placeholder 5"/>
          <p:cNvSpPr>
            <a:spLocks noGrp="1"/>
          </p:cNvSpPr>
          <p:nvPr>
            <p:ph sz="quarter" idx="4"/>
          </p:nvPr>
        </p:nvSpPr>
        <p:spPr>
          <a:xfrm>
            <a:off x="6172200" y="2226833"/>
            <a:ext cx="5019340" cy="3962830"/>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975D0162-CCA2-4E9F-AA7D-E44529D7DB3C}" type="datetimeFigureOut">
              <a:rPr lang="es-CO" smtClean="0"/>
              <a:t>27/05/2020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125422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5D0162-CCA2-4E9F-AA7D-E44529D7DB3C}" type="datetimeFigureOut">
              <a:rPr lang="es-CO" smtClean="0"/>
              <a:t>27/05/2020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1432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0162-CCA2-4E9F-AA7D-E44529D7DB3C}" type="datetimeFigureOut">
              <a:rPr lang="es-CO" smtClean="0"/>
              <a:t>27/05/2020</a:t>
            </a:fld>
            <a:endParaRPr lang="es-CO"/>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94964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916" y="457200"/>
            <a:ext cx="3932237" cy="1600200"/>
          </a:xfrm>
        </p:spPr>
        <p:txBody>
          <a:bodyPr anchor="b"/>
          <a:lstStyle>
            <a:lvl1pPr>
              <a:defRPr sz="3200">
                <a:solidFill>
                  <a:srgbClr val="00C9C4"/>
                </a:solidFill>
                <a:effectLst/>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02181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101191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550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075" y="136525"/>
            <a:ext cx="7517524" cy="830428"/>
          </a:xfrm>
        </p:spPr>
        <p:txBody>
          <a:bodyPr>
            <a:noAutofit/>
          </a:bodyPr>
          <a:lstStyle>
            <a:lvl1pPr algn="l">
              <a:defRPr sz="2800" b="1">
                <a:solidFill>
                  <a:srgbClr val="FDD900"/>
                </a:solidFill>
                <a:latin typeface="Helvetica" panose="020B0604020202020204" pitchFamily="34"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28916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0460" y="93493"/>
            <a:ext cx="8681421" cy="896209"/>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000460" y="1387737"/>
            <a:ext cx="10252039" cy="4968613"/>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75D0162-CCA2-4E9F-AA7D-E44529D7DB3C}" type="datetimeFigureOut">
              <a:rPr lang="es-CO" smtClean="0"/>
              <a:pPr/>
              <a:t>27/05/2020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257750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5" r:id="rId9"/>
  </p:sldLayoutIdLst>
  <p:txStyles>
    <p:title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531D72-ABE0-442B-9462-4925477A043A}"/>
              </a:ext>
            </a:extLst>
          </p:cNvPr>
          <p:cNvSpPr>
            <a:spLocks noGrp="1"/>
          </p:cNvSpPr>
          <p:nvPr>
            <p:ph type="ctrTitle"/>
          </p:nvPr>
        </p:nvSpPr>
        <p:spPr>
          <a:xfrm>
            <a:off x="546100" y="2011363"/>
            <a:ext cx="11188700" cy="2387600"/>
          </a:xfrm>
        </p:spPr>
        <p:txBody>
          <a:bodyPr>
            <a:noAutofit/>
          </a:bodyPr>
          <a:lstStyle/>
          <a:p>
            <a:r>
              <a:rPr lang="es-ES" sz="5400" dirty="0"/>
              <a:t>Análisis del sistema </a:t>
            </a:r>
            <a:r>
              <a:rPr lang="es-ES" sz="5400" i="1" dirty="0" err="1"/>
              <a:t>Building</a:t>
            </a:r>
            <a:r>
              <a:rPr lang="es-ES" sz="5400" i="1" dirty="0"/>
              <a:t> </a:t>
            </a:r>
            <a:r>
              <a:rPr lang="es-ES" sz="5400" i="1" dirty="0" err="1"/>
              <a:t>Information</a:t>
            </a:r>
            <a:r>
              <a:rPr lang="es-ES" sz="5400" i="1" dirty="0"/>
              <a:t> </a:t>
            </a:r>
            <a:r>
              <a:rPr lang="es-ES" sz="5400" i="1" dirty="0" err="1"/>
              <a:t>Modeling</a:t>
            </a:r>
            <a:r>
              <a:rPr lang="es-ES" sz="5400" i="1" dirty="0"/>
              <a:t> </a:t>
            </a:r>
            <a:r>
              <a:rPr lang="es-ES" sz="5400" dirty="0"/>
              <a:t>implementado en proyectos de mediana complejidad.</a:t>
            </a:r>
          </a:p>
        </p:txBody>
      </p:sp>
      <p:sp>
        <p:nvSpPr>
          <p:cNvPr id="3" name="Subtítulo 2">
            <a:extLst>
              <a:ext uri="{FF2B5EF4-FFF2-40B4-BE49-F238E27FC236}">
                <a16:creationId xmlns:a16="http://schemas.microsoft.com/office/drawing/2014/main" xmlns="" id="{6FE21EA5-B8CF-4F46-BF9A-AB2CBF91E994}"/>
              </a:ext>
            </a:extLst>
          </p:cNvPr>
          <p:cNvSpPr>
            <a:spLocks noGrp="1"/>
          </p:cNvSpPr>
          <p:nvPr>
            <p:ph type="subTitle" idx="1"/>
          </p:nvPr>
        </p:nvSpPr>
        <p:spPr>
          <a:xfrm>
            <a:off x="1562100" y="4681538"/>
            <a:ext cx="9207500" cy="1998662"/>
          </a:xfrm>
        </p:spPr>
        <p:txBody>
          <a:bodyPr>
            <a:normAutofit fontScale="62500" lnSpcReduction="20000"/>
          </a:bodyPr>
          <a:lstStyle/>
          <a:p>
            <a:r>
              <a:rPr lang="es-CO" sz="3100" dirty="0"/>
              <a:t>Especialización en Gerencia de Proyectos</a:t>
            </a:r>
          </a:p>
          <a:p>
            <a:endParaRPr lang="es-CO" dirty="0"/>
          </a:p>
          <a:p>
            <a:r>
              <a:rPr lang="es-ES" sz="2800" dirty="0"/>
              <a:t>María Alejandra </a:t>
            </a:r>
            <a:r>
              <a:rPr lang="es-ES" sz="2800" dirty="0" err="1"/>
              <a:t>Cardeño</a:t>
            </a:r>
            <a:r>
              <a:rPr lang="es-ES" sz="2800" dirty="0"/>
              <a:t> Martínez </a:t>
            </a:r>
          </a:p>
          <a:p>
            <a:r>
              <a:rPr lang="es-ES" sz="2800" dirty="0" err="1"/>
              <a:t>Jeferson</a:t>
            </a:r>
            <a:r>
              <a:rPr lang="es-ES" sz="2800" dirty="0"/>
              <a:t> Armando </a:t>
            </a:r>
            <a:r>
              <a:rPr lang="es-ES" sz="2800" dirty="0" err="1"/>
              <a:t>Cardenas</a:t>
            </a:r>
            <a:r>
              <a:rPr lang="es-ES" sz="2800" dirty="0"/>
              <a:t> Delgadillo </a:t>
            </a:r>
          </a:p>
          <a:p>
            <a:r>
              <a:rPr lang="es-ES" sz="2800" dirty="0" err="1"/>
              <a:t>Ermy</a:t>
            </a:r>
            <a:r>
              <a:rPr lang="es-ES" sz="2800" dirty="0"/>
              <a:t> </a:t>
            </a:r>
            <a:r>
              <a:rPr lang="es-ES" sz="2800" dirty="0" err="1"/>
              <a:t>Alcier</a:t>
            </a:r>
            <a:r>
              <a:rPr lang="es-ES" sz="2800" dirty="0"/>
              <a:t> Hurtado Romero </a:t>
            </a:r>
          </a:p>
          <a:p>
            <a:r>
              <a:rPr lang="es-ES" sz="2800" dirty="0" err="1"/>
              <a:t>Jose</a:t>
            </a:r>
            <a:r>
              <a:rPr lang="es-ES" sz="2800" dirty="0"/>
              <a:t> Leonel Ruge Peña</a:t>
            </a:r>
          </a:p>
        </p:txBody>
      </p:sp>
    </p:spTree>
    <p:extLst>
      <p:ext uri="{BB962C8B-B14F-4D97-AF65-F5344CB8AC3E}">
        <p14:creationId xmlns:p14="http://schemas.microsoft.com/office/powerpoint/2010/main" val="266768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A5D90167-4250-4BA2-940D-37046229F4AE}"/>
              </a:ext>
            </a:extLst>
          </p:cNvPr>
          <p:cNvGrpSpPr/>
          <p:nvPr/>
        </p:nvGrpSpPr>
        <p:grpSpPr>
          <a:xfrm>
            <a:off x="1911096" y="347472"/>
            <a:ext cx="7799832" cy="6510528"/>
            <a:chOff x="1911096" y="347472"/>
            <a:chExt cx="7799832" cy="6510528"/>
          </a:xfrm>
        </p:grpSpPr>
        <p:pic>
          <p:nvPicPr>
            <p:cNvPr id="15" name="Imagen 14">
              <a:extLst>
                <a:ext uri="{FF2B5EF4-FFF2-40B4-BE49-F238E27FC236}">
                  <a16:creationId xmlns:a16="http://schemas.microsoft.com/office/drawing/2014/main" xmlns="" id="{4EFF4FE3-C998-4C96-A75C-755043784C35}"/>
                </a:ext>
              </a:extLst>
            </p:cNvPr>
            <p:cNvPicPr>
              <a:picLocks noChangeAspect="1"/>
            </p:cNvPicPr>
            <p:nvPr/>
          </p:nvPicPr>
          <p:blipFill rotWithShape="1">
            <a:blip r:embed="rId2"/>
            <a:srcRect l="16350" t="2267" r="19675" b="2800"/>
            <a:stretch/>
          </p:blipFill>
          <p:spPr>
            <a:xfrm>
              <a:off x="1911096" y="347472"/>
              <a:ext cx="7799832" cy="6510528"/>
            </a:xfrm>
            <a:prstGeom prst="rect">
              <a:avLst/>
            </a:prstGeom>
          </p:spPr>
        </p:pic>
        <p:sp>
          <p:nvSpPr>
            <p:cNvPr id="4" name="Rectángulo 3">
              <a:extLst>
                <a:ext uri="{FF2B5EF4-FFF2-40B4-BE49-F238E27FC236}">
                  <a16:creationId xmlns:a16="http://schemas.microsoft.com/office/drawing/2014/main" xmlns="" id="{26EA0ED7-3596-4CA2-A9BE-A3DB6303C658}"/>
                </a:ext>
              </a:extLst>
            </p:cNvPr>
            <p:cNvSpPr/>
            <p:nvPr/>
          </p:nvSpPr>
          <p:spPr>
            <a:xfrm>
              <a:off x="1911096" y="2651760"/>
              <a:ext cx="569976" cy="138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770985" y="2002536"/>
            <a:ext cx="3932237" cy="1600200"/>
          </a:xfrm>
        </p:spPr>
        <p:txBody>
          <a:bodyPr/>
          <a:lstStyle/>
          <a:p>
            <a:r>
              <a:rPr lang="es-CO" b="0" dirty="0"/>
              <a:t>Método	</a:t>
            </a:r>
          </a:p>
        </p:txBody>
      </p:sp>
    </p:spTree>
    <p:extLst>
      <p:ext uri="{BB962C8B-B14F-4D97-AF65-F5344CB8AC3E}">
        <p14:creationId xmlns:p14="http://schemas.microsoft.com/office/powerpoint/2010/main" val="4701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r>
              <a:rPr lang="es-CO" b="0" dirty="0"/>
              <a:t>Resultados y propuesta</a:t>
            </a:r>
          </a:p>
        </p:txBody>
      </p:sp>
    </p:spTree>
    <p:extLst>
      <p:ext uri="{BB962C8B-B14F-4D97-AF65-F5344CB8AC3E}">
        <p14:creationId xmlns:p14="http://schemas.microsoft.com/office/powerpoint/2010/main" val="2815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Resultados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fontScale="77500" lnSpcReduction="20000"/>
          </a:bodyPr>
          <a:lstStyle/>
          <a:p>
            <a:pPr marL="285750" indent="-285750">
              <a:lnSpc>
                <a:spcPct val="120000"/>
              </a:lnSpc>
              <a:buFont typeface="Arial" panose="020B0604020202020204" pitchFamily="34" charset="0"/>
              <a:buChar char="•"/>
            </a:pPr>
            <a:r>
              <a:rPr lang="es-ES" sz="2500" dirty="0"/>
              <a:t>Debido que la investigación es de tipología cualitativa, requiere de procesos de investigación más profundos, basándose en teoría e investigaciones previas a la investigación, para poder desarrollar las actividades necesarias en la búsqueda de resultados lo cual conlleva a desarrollar inicialmente todo el esquema y planeación de las metodologías a utilizar, para pasar a una etapa final de datos concretos basados en unas encuestas.</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Para poder comprender los impactos de la presente investigación fue necesario usar como guía la pregunta que se planteó desde el principio y finalmente podemos llegar a resolverla, todo giró en torno a: ¿ Establecer la viabilidad en la implementación de la metodología BIM en las construcciones de vivienda de mediana complejidad en la Ciudad de Medellín?</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Una vez analizados los resultados obtenidos, se puede comprender que hace falta tener un vínculo entre todos los interesados para poder tener mejor manejo de los proyectos en su etapa de diseño, que involucre al personal que realiza los diseños, los costos, proveedores, con ella la mejor opción es el uso de la metodología BIM. </a:t>
            </a:r>
          </a:p>
          <a:p>
            <a:endParaRPr lang="es-CO" dirty="0"/>
          </a:p>
        </p:txBody>
      </p:sp>
    </p:spTree>
    <p:extLst>
      <p:ext uri="{BB962C8B-B14F-4D97-AF65-F5344CB8AC3E}">
        <p14:creationId xmlns:p14="http://schemas.microsoft.com/office/powerpoint/2010/main" val="382646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fontScale="92500"/>
          </a:bodyPr>
          <a:lstStyle/>
          <a:p>
            <a:pPr marL="285750" indent="-285750">
              <a:buFont typeface="Arial" panose="020B0604020202020204" pitchFamily="34" charset="0"/>
              <a:buChar char="•"/>
            </a:pPr>
            <a:r>
              <a:rPr lang="es-ES" sz="2200" dirty="0"/>
              <a:t>Al desarrollar los objetivos se concluye que los medios actuales que se utilizan para el desarrollo de los diseños de las obras de viviendas de mediana complejidad en Medellín no son suficientes para evitar reprocesos en la etapa de diseños.</a:t>
            </a:r>
          </a:p>
          <a:p>
            <a:pPr marL="285750" indent="-285750">
              <a:buFont typeface="Arial" panose="020B0604020202020204" pitchFamily="34" charset="0"/>
              <a:buChar char="•"/>
            </a:pPr>
            <a:r>
              <a:rPr lang="es-ES" sz="2200" dirty="0"/>
              <a:t>Se evidencio que los tramites internos entre los profesionales que se ejecutan los proyectos son demorados porque no hay un programa que los unifique efectivamente.</a:t>
            </a:r>
          </a:p>
          <a:p>
            <a:pPr marL="285750" indent="-285750">
              <a:buFont typeface="Arial" panose="020B0604020202020204" pitchFamily="34" charset="0"/>
              <a:buChar char="•"/>
            </a:pPr>
            <a:r>
              <a:rPr lang="es-ES" sz="2200" dirty="0"/>
              <a:t>Se evidencio en la encuesta que los profesionales y empresas no tienen conociendo del método BIM, ni su utilidad para los proyectos de mediana complejidad.</a:t>
            </a:r>
          </a:p>
          <a:p>
            <a:pPr marL="285750" indent="-285750">
              <a:buFont typeface="Arial" panose="020B0604020202020204" pitchFamily="34" charset="0"/>
              <a:buChar char="•"/>
            </a:pPr>
            <a:r>
              <a:rPr lang="es-ES" sz="2200" dirty="0"/>
              <a:t> Por ello, se evidencia que es viable implantar el método BIM para superar los inconvenientes que se están presentando en la actualidad porque se evitaría los reprocesos, la falta de comunicación entre las partes involucrada, el manejo sistemas de comunión y compartir la información de manera más oportuna. </a:t>
            </a:r>
          </a:p>
          <a:p>
            <a:pPr marL="285750" indent="-285750">
              <a:buFont typeface="Arial" panose="020B0604020202020204" pitchFamily="34" charset="0"/>
              <a:buChar char="•"/>
            </a:pPr>
            <a:r>
              <a:rPr lang="es-ES" sz="2200" dirty="0"/>
              <a:t>Utilizando la metodología BIM en la fase de diseño, se aumenta los porcentajes de productividad y se disminuyen las pérdidas de tiempos, los cuales están cercanos a los 30 días en general, cuando ocurren fallas o dudas en los diseños.</a:t>
            </a:r>
          </a:p>
          <a:p>
            <a:endParaRPr lang="es-CO" dirty="0"/>
          </a:p>
        </p:txBody>
      </p:sp>
    </p:spTree>
    <p:extLst>
      <p:ext uri="{BB962C8B-B14F-4D97-AF65-F5344CB8AC3E}">
        <p14:creationId xmlns:p14="http://schemas.microsoft.com/office/powerpoint/2010/main" val="43077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1011916" y="1624083"/>
            <a:ext cx="10752454" cy="4954137"/>
          </a:xfrm>
        </p:spPr>
        <p:txBody>
          <a:bodyPr>
            <a:normAutofit/>
          </a:bodyPr>
          <a:lstStyle/>
          <a:p>
            <a:pPr marL="285750" indent="-285750">
              <a:buFont typeface="Arial" panose="020B0604020202020204" pitchFamily="34" charset="0"/>
              <a:buChar char="•"/>
            </a:pPr>
            <a:r>
              <a:rPr lang="es-ES" sz="1900" dirty="0"/>
              <a:t>Con el BIM las entidades públicas o el sector privado pueden aumentar la calidad de sus proyectos y reducir los errores e incertidumbres, se considera que mejora la gestión de los costos, lo que incrementa la eficiencia de las empresas. Además, nota mayor transparencia de la información, no sólo dentro de la empresa, sino entre arquitectos, proveedores y clientes. En lugar de tener que dedicar tiempo a responder a las consultas de cada parte sobre lo que hacen los demás, esta información es compartida y accesible.</a:t>
            </a:r>
          </a:p>
          <a:p>
            <a:pPr marL="285750" indent="-285750">
              <a:buFont typeface="Arial" panose="020B0604020202020204" pitchFamily="34" charset="0"/>
              <a:buChar char="•"/>
            </a:pPr>
            <a:r>
              <a:rPr lang="es-ES" sz="1900" dirty="0"/>
              <a:t>Mejora la gestión con una reducción de gastos posteriores a la construcción. BIM ofrece información esencial para planificar todas las actividades de mantenimiento del activo, y permitiría gestionar un presupuesto para todo el ciclo de vida de los proyectos desde la entrega hasta el desmantelamiento y sustitución.</a:t>
            </a:r>
          </a:p>
          <a:p>
            <a:endParaRPr lang="es-CO" dirty="0"/>
          </a:p>
        </p:txBody>
      </p:sp>
    </p:spTree>
    <p:extLst>
      <p:ext uri="{BB962C8B-B14F-4D97-AF65-F5344CB8AC3E}">
        <p14:creationId xmlns:p14="http://schemas.microsoft.com/office/powerpoint/2010/main" val="365970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58EA39-648A-45B9-974E-98AEC6E54C24}"/>
              </a:ext>
            </a:extLst>
          </p:cNvPr>
          <p:cNvSpPr>
            <a:spLocks noGrp="1"/>
          </p:cNvSpPr>
          <p:nvPr>
            <p:ph type="title"/>
          </p:nvPr>
        </p:nvSpPr>
        <p:spPr>
          <a:xfrm>
            <a:off x="1011916" y="20464"/>
            <a:ext cx="3932237" cy="1600200"/>
          </a:xfrm>
        </p:spPr>
        <p:txBody>
          <a:bodyPr/>
          <a:lstStyle/>
          <a:p>
            <a:r>
              <a:rPr lang="es-CO" b="0" dirty="0"/>
              <a:t>Propuesta	</a:t>
            </a:r>
          </a:p>
        </p:txBody>
      </p:sp>
      <p:sp>
        <p:nvSpPr>
          <p:cNvPr id="4" name="Marcador de texto 3">
            <a:extLst>
              <a:ext uri="{FF2B5EF4-FFF2-40B4-BE49-F238E27FC236}">
                <a16:creationId xmlns:a16="http://schemas.microsoft.com/office/drawing/2014/main" xmlns="" id="{A0C53F00-C024-41DA-9B95-FABB815C2C36}"/>
              </a:ext>
            </a:extLst>
          </p:cNvPr>
          <p:cNvSpPr>
            <a:spLocks noGrp="1"/>
          </p:cNvSpPr>
          <p:nvPr>
            <p:ph type="body" sz="half" idx="2"/>
          </p:nvPr>
        </p:nvSpPr>
        <p:spPr>
          <a:xfrm>
            <a:off x="6621153" y="1637730"/>
            <a:ext cx="4802023" cy="3889613"/>
          </a:xfrm>
        </p:spPr>
        <p:txBody>
          <a:bodyPr>
            <a:noAutofit/>
          </a:bodyPr>
          <a:lstStyle/>
          <a:p>
            <a:pPr algn="l"/>
            <a:r>
              <a:rPr lang="es-CO" sz="2400" dirty="0"/>
              <a:t>Implementar la metodología BIM en proyectos de mediana complejidad, desde la etapa de diseño, </a:t>
            </a:r>
            <a:r>
              <a:rPr lang="es-ES" sz="2400" dirty="0"/>
              <a:t>para aumentar la calidad de los proyectos y la eficiencia de las entidades públicas y del sector privado. Y superar así los inconvenientes que se están presentando en la actualidad, aumentando los porcentajes de productividad y disminuyendo las pérdidas de tiempos.</a:t>
            </a:r>
          </a:p>
        </p:txBody>
      </p:sp>
      <p:pic>
        <p:nvPicPr>
          <p:cNvPr id="2050" name="Picture 2">
            <a:extLst>
              <a:ext uri="{FF2B5EF4-FFF2-40B4-BE49-F238E27FC236}">
                <a16:creationId xmlns:a16="http://schemas.microsoft.com/office/drawing/2014/main" xmlns="" id="{FB04A6A3-374F-4519-98D4-FB2116113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16" y="1736204"/>
            <a:ext cx="5572403" cy="389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pPr algn="ctr"/>
            <a:r>
              <a:rPr lang="es-CO" dirty="0"/>
              <a:t>Gracias</a:t>
            </a:r>
          </a:p>
        </p:txBody>
      </p:sp>
    </p:spTree>
    <p:extLst>
      <p:ext uri="{BB962C8B-B14F-4D97-AF65-F5344CB8AC3E}">
        <p14:creationId xmlns:p14="http://schemas.microsoft.com/office/powerpoint/2010/main" val="126495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55F70B-8B56-435E-8D50-BD55127F0667}"/>
              </a:ext>
            </a:extLst>
          </p:cNvPr>
          <p:cNvSpPr>
            <a:spLocks noGrp="1"/>
          </p:cNvSpPr>
          <p:nvPr>
            <p:ph type="title"/>
          </p:nvPr>
        </p:nvSpPr>
        <p:spPr/>
        <p:txBody>
          <a:bodyPr/>
          <a:lstStyle/>
          <a:p>
            <a:r>
              <a:rPr lang="es-CO" dirty="0"/>
              <a:t>Agenda</a:t>
            </a:r>
          </a:p>
        </p:txBody>
      </p:sp>
      <p:graphicFrame>
        <p:nvGraphicFramePr>
          <p:cNvPr id="4" name="Diagrama 3">
            <a:extLst>
              <a:ext uri="{FF2B5EF4-FFF2-40B4-BE49-F238E27FC236}">
                <a16:creationId xmlns:a16="http://schemas.microsoft.com/office/drawing/2014/main" xmlns="" id="{0AFC507B-9460-459E-8680-E538B114645A}"/>
              </a:ext>
            </a:extLst>
          </p:cNvPr>
          <p:cNvGraphicFramePr/>
          <p:nvPr>
            <p:extLst>
              <p:ext uri="{D42A27DB-BD31-4B8C-83A1-F6EECF244321}">
                <p14:modId xmlns:p14="http://schemas.microsoft.com/office/powerpoint/2010/main" val="2298846533"/>
              </p:ext>
            </p:extLst>
          </p:nvPr>
        </p:nvGraphicFramePr>
        <p:xfrm>
          <a:off x="1816249" y="1386244"/>
          <a:ext cx="8559501" cy="498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6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8939FFE8-533F-4285-82C9-6C48C16727C5}"/>
              </a:ext>
            </a:extLst>
          </p:cNvPr>
          <p:cNvSpPr>
            <a:spLocks noGrp="1"/>
          </p:cNvSpPr>
          <p:nvPr>
            <p:ph type="title"/>
          </p:nvPr>
        </p:nvSpPr>
        <p:spPr/>
        <p:txBody>
          <a:bodyPr/>
          <a:lstStyle/>
          <a:p>
            <a:r>
              <a:rPr lang="es-CO" dirty="0"/>
              <a:t>Presentación del proyecto</a:t>
            </a:r>
          </a:p>
        </p:txBody>
      </p:sp>
    </p:spTree>
    <p:extLst>
      <p:ext uri="{BB962C8B-B14F-4D97-AF65-F5344CB8AC3E}">
        <p14:creationId xmlns:p14="http://schemas.microsoft.com/office/powerpoint/2010/main" val="79529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324BD9CF-2229-4A46-BC23-3CE480F12B97}"/>
              </a:ext>
            </a:extLst>
          </p:cNvPr>
          <p:cNvSpPr>
            <a:spLocks noGrp="1"/>
          </p:cNvSpPr>
          <p:nvPr>
            <p:ph type="title"/>
          </p:nvPr>
        </p:nvSpPr>
        <p:spPr/>
        <p:txBody>
          <a:bodyPr/>
          <a:lstStyle/>
          <a:p>
            <a:r>
              <a:rPr lang="es-CO" dirty="0"/>
              <a:t>Planteamiento del Problema</a:t>
            </a:r>
          </a:p>
        </p:txBody>
      </p:sp>
      <p:sp>
        <p:nvSpPr>
          <p:cNvPr id="5" name="Marcador de contenido 4">
            <a:extLst>
              <a:ext uri="{FF2B5EF4-FFF2-40B4-BE49-F238E27FC236}">
                <a16:creationId xmlns:a16="http://schemas.microsoft.com/office/drawing/2014/main" xmlns="" id="{CCB3EBAC-759B-4FFF-A67B-5830BA43DC9F}"/>
              </a:ext>
            </a:extLst>
          </p:cNvPr>
          <p:cNvSpPr>
            <a:spLocks noGrp="1"/>
          </p:cNvSpPr>
          <p:nvPr>
            <p:ph idx="1"/>
          </p:nvPr>
        </p:nvSpPr>
        <p:spPr>
          <a:xfrm>
            <a:off x="863300" y="1278009"/>
            <a:ext cx="10252039" cy="4968613"/>
          </a:xfrm>
        </p:spPr>
        <p:txBody>
          <a:bodyPr>
            <a:noAutofit/>
          </a:bodyPr>
          <a:lstStyle/>
          <a:p>
            <a:pPr marL="0" lvl="0" indent="0" algn="ctr">
              <a:buNone/>
            </a:pPr>
            <a:r>
              <a:rPr lang="es-ES" sz="2000" dirty="0"/>
              <a:t>Actualmente el Área Metropolitana del Valle de Aburrá ha tenido un crecimiento en construcciones de vivienda tanto de mediana como de alta complejidad, debido al incremento poblacional acelerado.</a:t>
            </a:r>
          </a:p>
          <a:p>
            <a:pPr marL="0" lvl="0" indent="0" algn="ctr">
              <a:buNone/>
            </a:pPr>
            <a:r>
              <a:rPr lang="es-ES" sz="2000" dirty="0"/>
              <a:t>El DANE afirma que en el 2018 “Las obras con destino a apartamentos registraron un crecimiento del 10,7%, sumando 6,3 puntos porcentuales a la variación del área culminada. El censo realizado a las obras, muestra que el 13.8% de las obras constructivas no se finaliza o se encuentran paralizadas; las cifras continúan creciendo conforme se inician nuevas obras. </a:t>
            </a:r>
          </a:p>
          <a:p>
            <a:pPr marL="0" lvl="0" indent="0" algn="ctr">
              <a:buNone/>
            </a:pPr>
            <a:r>
              <a:rPr lang="es-ES" sz="2000" dirty="0"/>
              <a:t>Es importante mencionar que solo el 16,32 % de las obras culminaron con éxito y fueron entregadas. El tema viene afectando el sector constructivo desde sus inicios, pero es desde el primer trimestre del 2018 que las cifras se encuentran sobre el millón de obras paralizadas por diversos motivos (CEED, 2019).</a:t>
            </a:r>
          </a:p>
          <a:p>
            <a:pPr marL="0" indent="0" algn="ctr">
              <a:buNone/>
            </a:pPr>
            <a:r>
              <a:rPr lang="es-ES" sz="2000" dirty="0"/>
              <a:t>De continuar esta situación en el sector de la construcción se podría estimar que para el 2030 el porcentaje de obras constructivas que no se finalizan oscilaría entre el 18 y el 20%. Se tendrían más sobrecostos, reprocesos y pérdidas muy altas en el gremio de las constructoras.</a:t>
            </a:r>
          </a:p>
        </p:txBody>
      </p:sp>
    </p:spTree>
    <p:extLst>
      <p:ext uri="{BB962C8B-B14F-4D97-AF65-F5344CB8AC3E}">
        <p14:creationId xmlns:p14="http://schemas.microsoft.com/office/powerpoint/2010/main" val="319993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129D8F0A-681B-48DF-AFD5-6AB3AC5D5E3B}"/>
              </a:ext>
            </a:extLst>
          </p:cNvPr>
          <p:cNvSpPr>
            <a:spLocks noGrp="1"/>
          </p:cNvSpPr>
          <p:nvPr>
            <p:ph type="title"/>
          </p:nvPr>
        </p:nvSpPr>
        <p:spPr/>
        <p:txBody>
          <a:bodyPr/>
          <a:lstStyle/>
          <a:p>
            <a:r>
              <a:rPr lang="es-CO" dirty="0"/>
              <a:t>Pregunta de Investigación</a:t>
            </a:r>
          </a:p>
        </p:txBody>
      </p:sp>
      <p:sp>
        <p:nvSpPr>
          <p:cNvPr id="6" name="Marcador de contenido 5">
            <a:extLst>
              <a:ext uri="{FF2B5EF4-FFF2-40B4-BE49-F238E27FC236}">
                <a16:creationId xmlns:a16="http://schemas.microsoft.com/office/drawing/2014/main" xmlns="" id="{DF77D65E-10A5-4FC2-AB1E-4BFD8CFD4125}"/>
              </a:ext>
            </a:extLst>
          </p:cNvPr>
          <p:cNvSpPr>
            <a:spLocks noGrp="1"/>
          </p:cNvSpPr>
          <p:nvPr>
            <p:ph sz="half" idx="2"/>
          </p:nvPr>
        </p:nvSpPr>
        <p:spPr>
          <a:xfrm>
            <a:off x="6578600" y="1919289"/>
            <a:ext cx="4416014" cy="3948113"/>
          </a:xfrm>
        </p:spPr>
        <p:txBody>
          <a:bodyPr/>
          <a:lstStyle/>
          <a:p>
            <a:pPr marL="0" indent="0">
              <a:buNone/>
            </a:pPr>
            <a:r>
              <a:rPr lang="es-ES" dirty="0"/>
              <a:t>¿Establecer la viabilidad en la implementación de la metodología BIM en las construcciones de vivienda de mediana complejidad en la Ciudad de Medellín?</a:t>
            </a:r>
          </a:p>
        </p:txBody>
      </p:sp>
      <p:pic>
        <p:nvPicPr>
          <p:cNvPr id="1026" name="Picture 2">
            <a:extLst>
              <a:ext uri="{FF2B5EF4-FFF2-40B4-BE49-F238E27FC236}">
                <a16:creationId xmlns:a16="http://schemas.microsoft.com/office/drawing/2014/main" xmlns="" id="{1166089A-2B97-41D6-A22D-CCBF291BF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60" y="1873680"/>
            <a:ext cx="5175257" cy="29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9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xmlns="" id="{6E49ED54-4184-438E-8BD1-19D38785C116}"/>
              </a:ext>
            </a:extLst>
          </p:cNvPr>
          <p:cNvSpPr>
            <a:spLocks noGrp="1"/>
          </p:cNvSpPr>
          <p:nvPr>
            <p:ph type="body" idx="1"/>
          </p:nvPr>
        </p:nvSpPr>
        <p:spPr/>
        <p:txBody>
          <a:bodyPr/>
          <a:lstStyle/>
          <a:p>
            <a:r>
              <a:rPr lang="es-CO" dirty="0"/>
              <a:t>General</a:t>
            </a:r>
          </a:p>
        </p:txBody>
      </p:sp>
      <p:sp>
        <p:nvSpPr>
          <p:cNvPr id="7" name="Marcador de contenido 6">
            <a:extLst>
              <a:ext uri="{FF2B5EF4-FFF2-40B4-BE49-F238E27FC236}">
                <a16:creationId xmlns:a16="http://schemas.microsoft.com/office/drawing/2014/main" xmlns="" id="{186405BB-3CF2-40D0-A177-7456FCED67EC}"/>
              </a:ext>
            </a:extLst>
          </p:cNvPr>
          <p:cNvSpPr>
            <a:spLocks noGrp="1"/>
          </p:cNvSpPr>
          <p:nvPr>
            <p:ph sz="half" idx="2"/>
          </p:nvPr>
        </p:nvSpPr>
        <p:spPr>
          <a:xfrm>
            <a:off x="863600" y="2226833"/>
            <a:ext cx="10248900" cy="3962830"/>
          </a:xfrm>
        </p:spPr>
        <p:txBody>
          <a:bodyPr>
            <a:normAutofit/>
          </a:bodyPr>
          <a:lstStyle/>
          <a:p>
            <a:pPr marL="0" lvl="0" indent="0" algn="ctr">
              <a:buNone/>
            </a:pPr>
            <a:endParaRPr lang="es-CO" dirty="0"/>
          </a:p>
          <a:p>
            <a:pPr marL="0" indent="0" algn="ctr">
              <a:buNone/>
            </a:pPr>
            <a:r>
              <a:rPr lang="es-ES" dirty="0"/>
              <a:t>Determinar la viabilidad en la implementación de la metodología BIM en las construcciones de vivienda de mediana complejidad en la Ciudad de Medellín en la etapa de diseños.</a:t>
            </a:r>
          </a:p>
        </p:txBody>
      </p:sp>
    </p:spTree>
    <p:extLst>
      <p:ext uri="{BB962C8B-B14F-4D97-AF65-F5344CB8AC3E}">
        <p14:creationId xmlns:p14="http://schemas.microsoft.com/office/powerpoint/2010/main" val="159321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xmlns="" id="{6E49ED54-4184-438E-8BD1-19D38785C116}"/>
              </a:ext>
            </a:extLst>
          </p:cNvPr>
          <p:cNvSpPr>
            <a:spLocks noGrp="1"/>
          </p:cNvSpPr>
          <p:nvPr>
            <p:ph type="body" idx="1"/>
          </p:nvPr>
        </p:nvSpPr>
        <p:spPr>
          <a:xfrm>
            <a:off x="1000460" y="1099506"/>
            <a:ext cx="4997115" cy="823912"/>
          </a:xfrm>
        </p:spPr>
        <p:txBody>
          <a:bodyPr/>
          <a:lstStyle/>
          <a:p>
            <a:r>
              <a:rPr lang="es-CO" dirty="0"/>
              <a:t>Específicos</a:t>
            </a:r>
          </a:p>
        </p:txBody>
      </p:sp>
      <p:sp>
        <p:nvSpPr>
          <p:cNvPr id="9" name="Marcador de contenido 8">
            <a:extLst>
              <a:ext uri="{FF2B5EF4-FFF2-40B4-BE49-F238E27FC236}">
                <a16:creationId xmlns:a16="http://schemas.microsoft.com/office/drawing/2014/main" xmlns="" id="{BF800767-74A2-409A-86DD-DB0A34837308}"/>
              </a:ext>
            </a:extLst>
          </p:cNvPr>
          <p:cNvSpPr>
            <a:spLocks noGrp="1"/>
          </p:cNvSpPr>
          <p:nvPr>
            <p:ph sz="quarter" idx="4"/>
          </p:nvPr>
        </p:nvSpPr>
        <p:spPr>
          <a:xfrm>
            <a:off x="1130300" y="2226833"/>
            <a:ext cx="10061240" cy="3962830"/>
          </a:xfrm>
        </p:spPr>
        <p:txBody>
          <a:bodyPr>
            <a:normAutofit fontScale="92500"/>
          </a:bodyPr>
          <a:lstStyle/>
          <a:p>
            <a:r>
              <a:rPr lang="es-ES" sz="2400" dirty="0"/>
              <a:t>Identificar cómo están siendo desarrolladas las actividades y procesos, en construcciones de mediana complejidad de viviendas en la ciudad de Medellín con enfoque a la etapa de diseños.</a:t>
            </a:r>
          </a:p>
          <a:p>
            <a:endParaRPr lang="es-ES" sz="2400" dirty="0"/>
          </a:p>
          <a:p>
            <a:r>
              <a:rPr lang="es-ES" sz="2400" dirty="0"/>
              <a:t>Desarrollar una estrategia para comparar el desarrollo de las actividades y procesos constructivos en proyectos de vivienda en los cuales se aplique metodología BIM versus proyectos de vivienda sin la aplicación del BIM.</a:t>
            </a:r>
          </a:p>
          <a:p>
            <a:endParaRPr lang="es-ES" sz="2400" dirty="0"/>
          </a:p>
          <a:p>
            <a:r>
              <a:rPr lang="es-ES" sz="2400" dirty="0"/>
              <a:t>Analizar el impacto porcentual al implementar la metodología BIM en la fase de diseño y sistema de construcción en proyectos de vivienda de mediana complejidad en la Ciudad de Medellín.</a:t>
            </a:r>
            <a:endParaRPr lang="es-ES" sz="2400" dirty="0">
              <a:effectLst/>
            </a:endParaRPr>
          </a:p>
        </p:txBody>
      </p:sp>
    </p:spTree>
    <p:extLst>
      <p:ext uri="{BB962C8B-B14F-4D97-AF65-F5344CB8AC3E}">
        <p14:creationId xmlns:p14="http://schemas.microsoft.com/office/powerpoint/2010/main" val="91411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A17C0739-C19C-440A-9144-B60DAF536256}"/>
              </a:ext>
            </a:extLst>
          </p:cNvPr>
          <p:cNvSpPr>
            <a:spLocks noGrp="1"/>
          </p:cNvSpPr>
          <p:nvPr>
            <p:ph type="title"/>
          </p:nvPr>
        </p:nvSpPr>
        <p:spPr/>
        <p:txBody>
          <a:bodyPr/>
          <a:lstStyle/>
          <a:p>
            <a:r>
              <a:rPr lang="es-MX" b="0" dirty="0"/>
              <a:t>Antecedentes y metodología	</a:t>
            </a:r>
          </a:p>
        </p:txBody>
      </p:sp>
    </p:spTree>
    <p:extLst>
      <p:ext uri="{BB962C8B-B14F-4D97-AF65-F5344CB8AC3E}">
        <p14:creationId xmlns:p14="http://schemas.microsoft.com/office/powerpoint/2010/main" val="228180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C958EA39-648A-45B9-974E-98AEC6E54C24}"/>
              </a:ext>
            </a:extLst>
          </p:cNvPr>
          <p:cNvSpPr txBox="1">
            <a:spLocks/>
          </p:cNvSpPr>
          <p:nvPr/>
        </p:nvSpPr>
        <p:spPr>
          <a:xfrm>
            <a:off x="1623703" y="467255"/>
            <a:ext cx="3932237" cy="1600200"/>
          </a:xfrm>
          <a:prstGeom prst="rect">
            <a:avLst/>
          </a:prstGeom>
        </p:spPr>
        <p:txBody>
          <a:bodyPr/>
          <a:lst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a:lstStyle>
          <a:p>
            <a:r>
              <a:rPr lang="es-CO" sz="3200" b="0" dirty="0">
                <a:solidFill>
                  <a:srgbClr val="00C9C4"/>
                </a:solidFill>
              </a:rPr>
              <a:t>Antecedentes </a:t>
            </a:r>
            <a:r>
              <a:rPr lang="es-CO" b="0" dirty="0"/>
              <a:t>	</a:t>
            </a:r>
          </a:p>
        </p:txBody>
      </p:sp>
      <p:graphicFrame>
        <p:nvGraphicFramePr>
          <p:cNvPr id="4" name="3 Tabla"/>
          <p:cNvGraphicFramePr>
            <a:graphicFrameLocks noGrp="1"/>
          </p:cNvGraphicFramePr>
          <p:nvPr>
            <p:extLst>
              <p:ext uri="{D42A27DB-BD31-4B8C-83A1-F6EECF244321}">
                <p14:modId xmlns:p14="http://schemas.microsoft.com/office/powerpoint/2010/main" val="3207463504"/>
              </p:ext>
            </p:extLst>
          </p:nvPr>
        </p:nvGraphicFramePr>
        <p:xfrm>
          <a:off x="1432557" y="1018110"/>
          <a:ext cx="9619494" cy="5372635"/>
        </p:xfrm>
        <a:graphic>
          <a:graphicData uri="http://schemas.openxmlformats.org/drawingml/2006/table">
            <a:tbl>
              <a:tblPr firstRow="1" bandRow="1">
                <a:tableStyleId>{2D5ABB26-0587-4C30-8999-92F81FD0307C}</a:tableStyleId>
              </a:tblPr>
              <a:tblGrid>
                <a:gridCol w="3925105">
                  <a:extLst>
                    <a:ext uri="{9D8B030D-6E8A-4147-A177-3AD203B41FA5}">
                      <a16:colId xmlns:a16="http://schemas.microsoft.com/office/drawing/2014/main" xmlns="" val="20000"/>
                    </a:ext>
                  </a:extLst>
                </a:gridCol>
                <a:gridCol w="5694389">
                  <a:extLst>
                    <a:ext uri="{9D8B030D-6E8A-4147-A177-3AD203B41FA5}">
                      <a16:colId xmlns:a16="http://schemas.microsoft.com/office/drawing/2014/main" xmlns="" val="20003"/>
                    </a:ext>
                  </a:extLst>
                </a:gridCol>
              </a:tblGrid>
              <a:tr h="183669">
                <a:tc>
                  <a:txBody>
                    <a:bodyPr/>
                    <a:lstStyle/>
                    <a:p>
                      <a:pPr algn="ctr">
                        <a:lnSpc>
                          <a:spcPct val="115000"/>
                        </a:lnSpc>
                        <a:spcAft>
                          <a:spcPts val="1000"/>
                        </a:spcAft>
                      </a:pPr>
                      <a:r>
                        <a:rPr lang="es-CO" sz="1400" b="1" dirty="0">
                          <a:effectLst/>
                        </a:rPr>
                        <a:t>Título</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gn="ctr">
                        <a:lnSpc>
                          <a:spcPct val="115000"/>
                        </a:lnSpc>
                        <a:spcAft>
                          <a:spcPts val="1000"/>
                        </a:spcAft>
                      </a:pPr>
                      <a:r>
                        <a:rPr lang="es-CO" sz="1400" b="1" dirty="0">
                          <a:effectLst/>
                        </a:rPr>
                        <a:t>Conclusión más importante</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xmlns="" val="10000"/>
                  </a:ext>
                </a:extLst>
              </a:tr>
              <a:tr h="349196">
                <a:tc>
                  <a:txBody>
                    <a:bodyPr/>
                    <a:lstStyle/>
                    <a:p>
                      <a:pPr>
                        <a:lnSpc>
                          <a:spcPct val="150000"/>
                        </a:lnSpc>
                        <a:spcAft>
                          <a:spcPts val="1000"/>
                        </a:spcAft>
                      </a:pPr>
                      <a:r>
                        <a:rPr lang="en-US" sz="1050" b="0" dirty="0">
                          <a:effectLst/>
                        </a:rPr>
                        <a:t>Interaction of Lean and Building Information Modeling in Construction</a:t>
                      </a:r>
                      <a:endParaRPr lang="es-CO" sz="1050" b="0" i="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Indica que siendo política pública, al implementar la metodología BIM en los proyectos de infraestructura en el Reino Unido se estima cerca de 2.000 millones de libras en ahorro por concepto de errores de diseño y sobrecostos en las etapas de construcción.</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01"/>
                  </a:ext>
                </a:extLst>
              </a:tr>
              <a:tr h="247982">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n-US" sz="1050" b="0" kern="1200" dirty="0" err="1">
                          <a:solidFill>
                            <a:schemeClr val="tx1"/>
                          </a:solidFill>
                          <a:effectLst/>
                        </a:rPr>
                        <a:t>BrIM</a:t>
                      </a:r>
                      <a:r>
                        <a:rPr lang="en-US" sz="1050" b="0" kern="1200" dirty="0">
                          <a:solidFill>
                            <a:schemeClr val="tx1"/>
                          </a:solidFill>
                          <a:effectLst/>
                        </a:rPr>
                        <a:t> 5D models and Lean Construction for planning work activities in reinforced concrete bridges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Con el método tradicional, y el presupuesto obtenido con la utilización de BIM, es posible verificar el aporte de la implementación de BIM al aumento de la precisión del presupuesto de construcción, soportado en la precisión que se logra en el cálculo de cantidades de obra, las facilidades del modelo BIM para, entre otros, la determinación de actividades de obra y la integración de la información del proyecto en una única base de datos.</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08"/>
                  </a:ext>
                </a:extLst>
              </a:tr>
              <a:tr h="313240">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S" sz="1050" b="0" kern="1200" dirty="0">
                          <a:solidFill>
                            <a:schemeClr val="tx1"/>
                          </a:solidFill>
                          <a:effectLst/>
                        </a:rPr>
                        <a:t>Simulación de eventos discretos y líneas de balance, aplicadas al mejoramiento del proceso constructivo de la cimentación de un edificio</a:t>
                      </a:r>
                      <a:endParaRPr lang="es-CO" sz="1050" b="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b="0" dirty="0">
                          <a:effectLst/>
                        </a:rPr>
                        <a:t>Lograr la integración de otras herramientas para la ejecución y toma de decisiones del proyecto civil. También, los autores tuvieron en cuenta en su aplicación de BIM, las grandes disyuntivas de riesgos, disminución de costos, y reducción del tiempo.</a:t>
                      </a:r>
                    </a:p>
                    <a:p>
                      <a:pPr>
                        <a:lnSpc>
                          <a:spcPct val="150000"/>
                        </a:lnSpc>
                        <a:spcAft>
                          <a:spcPts val="0"/>
                        </a:spcAft>
                      </a:pPr>
                      <a:endParaRPr lang="es-ES" sz="1050" b="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3120662313"/>
                  </a:ext>
                </a:extLst>
              </a:tr>
              <a:tr h="313240">
                <a:tc>
                  <a:txBody>
                    <a:bodyPr/>
                    <a:lstStyle/>
                    <a:p>
                      <a:pPr>
                        <a:lnSpc>
                          <a:spcPct val="150000"/>
                        </a:lnSpc>
                        <a:spcAft>
                          <a:spcPts val="1000"/>
                        </a:spcAft>
                        <a:tabLst>
                          <a:tab pos="1105535" algn="l"/>
                        </a:tabLst>
                      </a:pPr>
                      <a:r>
                        <a:rPr lang="es-ES" sz="1050" dirty="0"/>
                        <a:t>Planificación de recursos humanos a partir de la simulación del proceso constructivo en modelos BIM 5D </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1000"/>
                        </a:spcAft>
                      </a:pPr>
                      <a:r>
                        <a:rPr lang="es-ES" sz="1050" kern="1200" dirty="0">
                          <a:solidFill>
                            <a:schemeClr val="tx1"/>
                          </a:solidFill>
                          <a:effectLst/>
                        </a:rPr>
                        <a:t>Con base en los resultados se formaliza un método para el diseño de la planificación del recurso humano. Comparado con otras metodologías, la propuesta presenta ventajas como la automatización del proceso y la posibilidad para la evaluación de distintas alternativas en tiempos reducidos.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xmlns="" val="3090975159"/>
                  </a:ext>
                </a:extLst>
              </a:tr>
              <a:tr h="540884">
                <a:tc>
                  <a:txBody>
                    <a:bodyPr/>
                    <a:lstStyle/>
                    <a:p>
                      <a:pPr>
                        <a:lnSpc>
                          <a:spcPct val="150000"/>
                        </a:lnSpc>
                        <a:spcAft>
                          <a:spcPts val="1000"/>
                        </a:spcAft>
                      </a:pPr>
                      <a:r>
                        <a:rPr lang="es-CO" sz="1050" dirty="0">
                          <a:effectLst/>
                        </a:rPr>
                        <a:t>BIM en la construcción</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Implementar la metodología BIM en los proyectos aumenta la eficiencia y tiempos de construcción de proyectos, ya que integra los diseños, los cuales al ser unificados e integrados minimiza los errores de diseño de la metodología normal.</a:t>
                      </a: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05134863"/>
      </p:ext>
    </p:extLst>
  </p:cSld>
  <p:clrMapOvr>
    <a:masterClrMapping/>
  </p:clrMapOvr>
</p:sld>
</file>

<file path=ppt/theme/theme1.xml><?xml version="1.0" encoding="utf-8"?>
<a:theme xmlns:a="http://schemas.openxmlformats.org/drawingml/2006/main" name="Tema de Office">
  <a:themeElements>
    <a:clrScheme name="Unitec oficial">
      <a:dk1>
        <a:srgbClr val="083B53"/>
      </a:dk1>
      <a:lt1>
        <a:srgbClr val="FFFFFF"/>
      </a:lt1>
      <a:dk2>
        <a:srgbClr val="083B53"/>
      </a:dk2>
      <a:lt2>
        <a:srgbClr val="EBEAEA"/>
      </a:lt2>
      <a:accent1>
        <a:srgbClr val="08B9B5"/>
      </a:accent1>
      <a:accent2>
        <a:srgbClr val="FFD317"/>
      </a:accent2>
      <a:accent3>
        <a:srgbClr val="083B53"/>
      </a:accent3>
      <a:accent4>
        <a:srgbClr val="FDA60E"/>
      </a:accent4>
      <a:accent5>
        <a:srgbClr val="75B937"/>
      </a:accent5>
      <a:accent6>
        <a:srgbClr val="F53066"/>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3859</TotalTime>
  <Words>1298</Words>
  <Application>Microsoft Office PowerPoint</Application>
  <PresentationFormat>Panorámica</PresentationFormat>
  <Paragraphs>67</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Helvetica</vt:lpstr>
      <vt:lpstr>Tema de Office</vt:lpstr>
      <vt:lpstr>Análisis del sistema Building Information Modeling implementado en proyectos de mediana complejidad.</vt:lpstr>
      <vt:lpstr>Agenda</vt:lpstr>
      <vt:lpstr>Presentación del proyecto</vt:lpstr>
      <vt:lpstr>Planteamiento del Problema</vt:lpstr>
      <vt:lpstr>Pregunta de Investigación</vt:lpstr>
      <vt:lpstr>Objetivos</vt:lpstr>
      <vt:lpstr>Objetivos</vt:lpstr>
      <vt:lpstr>Antecedentes y metodología </vt:lpstr>
      <vt:lpstr>Presentación de PowerPoint</vt:lpstr>
      <vt:lpstr>Método </vt:lpstr>
      <vt:lpstr>Resultados y propuesta</vt:lpstr>
      <vt:lpstr>Resultados </vt:lpstr>
      <vt:lpstr>Conclusiones </vt:lpstr>
      <vt:lpstr>Conclusiones </vt:lpstr>
      <vt:lpstr>Propuesta </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Julieth Cetina Arango</dc:creator>
  <cp:lastModifiedBy>Usuario</cp:lastModifiedBy>
  <cp:revision>65</cp:revision>
  <dcterms:created xsi:type="dcterms:W3CDTF">2018-05-22T20:48:54Z</dcterms:created>
  <dcterms:modified xsi:type="dcterms:W3CDTF">2020-05-27T16:44:00Z</dcterms:modified>
</cp:coreProperties>
</file>